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sldIdLst>
    <p:sldId id="257" r:id="rId2"/>
    <p:sldId id="259" r:id="rId3"/>
    <p:sldId id="260" r:id="rId4"/>
    <p:sldId id="262" r:id="rId5"/>
    <p:sldId id="263" r:id="rId6"/>
    <p:sldId id="264" r:id="rId7"/>
    <p:sldId id="265" r:id="rId8"/>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cy Gimbel Vidal (CENSUS/PIO FED)" initials="SF" lastIdx="5" clrIdx="0">
    <p:extLst>
      <p:ext uri="{19B8F6BF-5375-455C-9EA6-DF929625EA0E}">
        <p15:presenceInfo xmlns:p15="http://schemas.microsoft.com/office/powerpoint/2012/main" userId="S::stacy.gimbel.vidal@census.gov::59633224-4dd2-4190-adf2-901a07f97c8d" providerId="AD"/>
      </p:ext>
    </p:extLst>
  </p:cmAuthor>
  <p:cmAuthor id="2" name="Francis C McPhillips (CENSUS/DCMD FED)" initials="FF" lastIdx="3" clrIdx="1">
    <p:extLst>
      <p:ext uri="{19B8F6BF-5375-455C-9EA6-DF929625EA0E}">
        <p15:presenceInfo xmlns:p15="http://schemas.microsoft.com/office/powerpoint/2012/main" userId="S::francis.c.mcphillips@census.gov::0805ee9a-507f-4031-b13a-d1e97f4b63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87" autoAdjust="0"/>
  </p:normalViewPr>
  <p:slideViewPr>
    <p:cSldViewPr snapToGrid="0">
      <p:cViewPr varScale="1">
        <p:scale>
          <a:sx n="65" d="100"/>
          <a:sy n="65" d="100"/>
        </p:scale>
        <p:origin x="7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D0E2182-04AF-443D-869D-5E3D8F11FD97}" type="datetimeFigureOut">
              <a:rPr lang="en-US" smtClean="0"/>
              <a:t>9/15/2022</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C98C6C3-DB14-4EAA-A76F-6A029BC4F962}" type="slidenum">
              <a:rPr lang="en-US" smtClean="0"/>
              <a:t>‹#›</a:t>
            </a:fld>
            <a:endParaRPr lang="en-US" dirty="0"/>
          </a:p>
        </p:txBody>
      </p:sp>
    </p:spTree>
    <p:extLst>
      <p:ext uri="{BB962C8B-B14F-4D97-AF65-F5344CB8AC3E}">
        <p14:creationId xmlns:p14="http://schemas.microsoft.com/office/powerpoint/2010/main" val="1134441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defTabSz="966612">
              <a:buFont typeface="Arial" panose="020B0604020202020204" pitchFamily="34" charset="0"/>
              <a:buChar char="•"/>
              <a:defRPr/>
            </a:pPr>
            <a:endParaRPr lang="en-US" sz="1300" i="1" dirty="0">
              <a:solidFill>
                <a:prstClr val="black"/>
              </a:solidFill>
              <a:latin typeface="Calibri" panose="020F0502020204030204"/>
            </a:endParaRPr>
          </a:p>
          <a:p>
            <a:pPr marL="0" indent="0" defTabSz="966612">
              <a:buFont typeface="Arial" panose="020B0604020202020204" pitchFamily="34" charset="0"/>
              <a:buNone/>
              <a:defRPr/>
            </a:pPr>
            <a:endParaRPr lang="en-US" sz="1300" i="1" dirty="0">
              <a:solidFill>
                <a:prstClr val="black"/>
              </a:solidFill>
              <a:latin typeface="Calibri" panose="020F0502020204030204"/>
            </a:endParaRPr>
          </a:p>
          <a:p>
            <a:endParaRPr lang="en-US" dirty="0"/>
          </a:p>
        </p:txBody>
      </p:sp>
      <p:sp>
        <p:nvSpPr>
          <p:cNvPr id="4" name="Slide Number Placeholder 3"/>
          <p:cNvSpPr>
            <a:spLocks noGrp="1"/>
          </p:cNvSpPr>
          <p:nvPr>
            <p:ph type="sldNum" sz="quarter" idx="5"/>
          </p:nvPr>
        </p:nvSpPr>
        <p:spPr/>
        <p:txBody>
          <a:bodyPr/>
          <a:lstStyle/>
          <a:p>
            <a:fld id="{FC98C6C3-DB14-4EAA-A76F-6A029BC4F962}" type="slidenum">
              <a:rPr lang="en-US" smtClean="0"/>
              <a:t>2</a:t>
            </a:fld>
            <a:endParaRPr lang="en-US" dirty="0"/>
          </a:p>
        </p:txBody>
      </p:sp>
    </p:spTree>
    <p:extLst>
      <p:ext uri="{BB962C8B-B14F-4D97-AF65-F5344CB8AC3E}">
        <p14:creationId xmlns:p14="http://schemas.microsoft.com/office/powerpoint/2010/main" val="441015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sz="1300" dirty="0">
              <a:solidFill>
                <a:prstClr val="black"/>
              </a:solidFill>
              <a:latin typeface="Calibri" panose="020F0502020204030204"/>
            </a:endParaRPr>
          </a:p>
          <a:p>
            <a:endParaRPr lang="en-US" dirty="0"/>
          </a:p>
        </p:txBody>
      </p:sp>
      <p:sp>
        <p:nvSpPr>
          <p:cNvPr id="4" name="Slide Number Placeholder 3"/>
          <p:cNvSpPr>
            <a:spLocks noGrp="1"/>
          </p:cNvSpPr>
          <p:nvPr>
            <p:ph type="sldNum" sz="quarter" idx="5"/>
          </p:nvPr>
        </p:nvSpPr>
        <p:spPr/>
        <p:txBody>
          <a:bodyPr/>
          <a:lstStyle/>
          <a:p>
            <a:fld id="{FC98C6C3-DB14-4EAA-A76F-6A029BC4F962}" type="slidenum">
              <a:rPr lang="en-US" smtClean="0"/>
              <a:t>3</a:t>
            </a:fld>
            <a:endParaRPr lang="en-US" dirty="0"/>
          </a:p>
        </p:txBody>
      </p:sp>
    </p:spTree>
    <p:extLst>
      <p:ext uri="{BB962C8B-B14F-4D97-AF65-F5344CB8AC3E}">
        <p14:creationId xmlns:p14="http://schemas.microsoft.com/office/powerpoint/2010/main" val="70349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98C6C3-DB14-4EAA-A76F-6A029BC4F962}" type="slidenum">
              <a:rPr lang="en-US" smtClean="0"/>
              <a:t>4</a:t>
            </a:fld>
            <a:endParaRPr lang="en-US" dirty="0"/>
          </a:p>
        </p:txBody>
      </p:sp>
    </p:spTree>
    <p:extLst>
      <p:ext uri="{BB962C8B-B14F-4D97-AF65-F5344CB8AC3E}">
        <p14:creationId xmlns:p14="http://schemas.microsoft.com/office/powerpoint/2010/main" val="2534159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98C6C3-DB14-4EAA-A76F-6A029BC4F962}" type="slidenum">
              <a:rPr lang="en-US" smtClean="0"/>
              <a:t>5</a:t>
            </a:fld>
            <a:endParaRPr lang="en-US" dirty="0"/>
          </a:p>
        </p:txBody>
      </p:sp>
    </p:spTree>
    <p:extLst>
      <p:ext uri="{BB962C8B-B14F-4D97-AF65-F5344CB8AC3E}">
        <p14:creationId xmlns:p14="http://schemas.microsoft.com/office/powerpoint/2010/main" val="4117276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98C6C3-DB14-4EAA-A76F-6A029BC4F962}" type="slidenum">
              <a:rPr lang="en-US" smtClean="0"/>
              <a:t>6</a:t>
            </a:fld>
            <a:endParaRPr lang="en-US" dirty="0"/>
          </a:p>
        </p:txBody>
      </p:sp>
    </p:spTree>
    <p:extLst>
      <p:ext uri="{BB962C8B-B14F-4D97-AF65-F5344CB8AC3E}">
        <p14:creationId xmlns:p14="http://schemas.microsoft.com/office/powerpoint/2010/main" val="115945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100685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55917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569064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2911494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85826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10863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220524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603787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1948078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4026785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2999210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9405D-8FCB-4F93-A845-DFA53C8AA1A0}" type="datetimeFigureOut">
              <a:rPr lang="en-US" smtClean="0"/>
              <a:t>9/15/2022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6654F-EA5B-4201-8383-A04B94B7706D}" type="slidenum">
              <a:rPr lang="en-US" smtClean="0"/>
              <a:t>‹#›</a:t>
            </a:fld>
            <a:endParaRPr lang="en-US" dirty="0"/>
          </a:p>
        </p:txBody>
      </p:sp>
    </p:spTree>
    <p:extLst>
      <p:ext uri="{BB962C8B-B14F-4D97-AF65-F5344CB8AC3E}">
        <p14:creationId xmlns:p14="http://schemas.microsoft.com/office/powerpoint/2010/main" val="30881478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census.gov/programs-surveys/decennial-census/decade/2020/planning-management/release/data-expectations.html"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2.census.gov/programs-surveys/decennial/2020/program-management/cqr/cqr-cases-received.pdf" TargetMode="External"/><Relationship Id="rId5" Type="http://schemas.openxmlformats.org/officeDocument/2006/relationships/hyperlink" Target="https://www.census.gov/programs-surveys/decennial-census/decade/2020/planning-management/evaluate/cqr.html" TargetMode="External"/><Relationship Id="rId4" Type="http://schemas.openxmlformats.org/officeDocument/2006/relationships/hyperlink" Target="mailto:dcmd.2020.cqr.submissions@censu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7570376-6809-4E66-BCF6-7CDA3530226F}"/>
              </a:ext>
            </a:extLst>
          </p:cNvPr>
          <p:cNvPicPr>
            <a:picLocks noChangeAspect="1"/>
          </p:cNvPicPr>
          <p:nvPr/>
        </p:nvPicPr>
        <p:blipFill>
          <a:blip r:embed="rId2"/>
          <a:stretch>
            <a:fillRect/>
          </a:stretch>
        </p:blipFill>
        <p:spPr>
          <a:xfrm>
            <a:off x="0" y="0"/>
            <a:ext cx="12192000" cy="6875223"/>
          </a:xfrm>
          <a:prstGeom prst="rect">
            <a:avLst/>
          </a:prstGeom>
        </p:spPr>
      </p:pic>
      <p:sp>
        <p:nvSpPr>
          <p:cNvPr id="2" name="Title 1">
            <a:extLst>
              <a:ext uri="{FF2B5EF4-FFF2-40B4-BE49-F238E27FC236}">
                <a16:creationId xmlns:a16="http://schemas.microsoft.com/office/drawing/2014/main" id="{ADE445D7-F102-4005-BE9A-6D6259C4C4D3}"/>
              </a:ext>
            </a:extLst>
          </p:cNvPr>
          <p:cNvSpPr>
            <a:spLocks noGrp="1"/>
          </p:cNvSpPr>
          <p:nvPr>
            <p:ph type="ctrTitle"/>
          </p:nvPr>
        </p:nvSpPr>
        <p:spPr>
          <a:xfrm>
            <a:off x="462708" y="1691950"/>
            <a:ext cx="10205292" cy="915624"/>
          </a:xfrm>
        </p:spPr>
        <p:txBody>
          <a:bodyPr>
            <a:normAutofit fontScale="90000"/>
          </a:bodyPr>
          <a:lstStyle/>
          <a:p>
            <a:pPr algn="l"/>
            <a: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t>2020 Census </a:t>
            </a:r>
            <a:b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br>
            <a: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t>Count Question Resolution </a:t>
            </a:r>
            <a:b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br>
            <a: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t>Operation (CQR)</a:t>
            </a:r>
            <a:endParaRPr lang="en-US" dirty="0"/>
          </a:p>
        </p:txBody>
      </p:sp>
      <p:sp>
        <p:nvSpPr>
          <p:cNvPr id="3" name="Subtitle 2">
            <a:extLst>
              <a:ext uri="{FF2B5EF4-FFF2-40B4-BE49-F238E27FC236}">
                <a16:creationId xmlns:a16="http://schemas.microsoft.com/office/drawing/2014/main" id="{8E7637B2-C78E-44B4-AB9D-20C05D66C8EF}"/>
              </a:ext>
            </a:extLst>
          </p:cNvPr>
          <p:cNvSpPr>
            <a:spLocks noGrp="1"/>
          </p:cNvSpPr>
          <p:nvPr>
            <p:ph type="subTitle" idx="1"/>
          </p:nvPr>
        </p:nvSpPr>
        <p:spPr>
          <a:xfrm>
            <a:off x="708752" y="2887134"/>
            <a:ext cx="9144000" cy="747024"/>
          </a:xfrm>
        </p:spPr>
        <p:txBody>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500" b="1" i="0" u="none" strike="noStrike" kern="1200" cap="none" spc="40" normalizeH="0" baseline="0" noProof="0" dirty="0">
                <a:ln>
                  <a:noFill/>
                </a:ln>
                <a:solidFill>
                  <a:prstClr val="black"/>
                </a:solidFill>
                <a:effectLst/>
                <a:uLnTx/>
                <a:uFillTx/>
                <a:latin typeface="Century Gothic"/>
                <a:ea typeface="+mn-ea"/>
                <a:cs typeface="+mn-cs"/>
              </a:rPr>
              <a:t>Presented By: 	Matthew Frates, Branch Chief, Count Question Resolution Branch</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500" b="1" i="0" u="none" strike="noStrike" kern="1200" cap="none" spc="40" normalizeH="0" baseline="0" noProof="0" dirty="0">
                <a:ln>
                  <a:noFill/>
                </a:ln>
                <a:solidFill>
                  <a:prstClr val="black"/>
                </a:solidFill>
                <a:effectLst/>
                <a:uLnTx/>
                <a:uFillTx/>
                <a:latin typeface="Century Gothic"/>
                <a:ea typeface="+mn-ea"/>
                <a:cs typeface="+mn-cs"/>
              </a:rPr>
              <a:t>		Decennial Census Management Division (DCMD)</a:t>
            </a:r>
          </a:p>
          <a:p>
            <a:pPr marL="0" marR="0" lvl="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a:pPr>
            <a:endParaRPr lang="en-US" dirty="0"/>
          </a:p>
        </p:txBody>
      </p:sp>
      <p:sp>
        <p:nvSpPr>
          <p:cNvPr id="5" name="TextBox 4">
            <a:extLst>
              <a:ext uri="{FF2B5EF4-FFF2-40B4-BE49-F238E27FC236}">
                <a16:creationId xmlns:a16="http://schemas.microsoft.com/office/drawing/2014/main" id="{E2DD4F99-9A1E-40B3-B3D4-8C3F53F0B43E}"/>
              </a:ext>
            </a:extLst>
          </p:cNvPr>
          <p:cNvSpPr txBox="1"/>
          <p:nvPr/>
        </p:nvSpPr>
        <p:spPr>
          <a:xfrm>
            <a:off x="708752" y="5005243"/>
            <a:ext cx="5670014" cy="369332"/>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6" name="Picture 5">
            <a:extLst>
              <a:ext uri="{FF2B5EF4-FFF2-40B4-BE49-F238E27FC236}">
                <a16:creationId xmlns:a16="http://schemas.microsoft.com/office/drawing/2014/main" id="{8A0BA4D4-BB0B-43DE-A515-A3BBFC387D9D}"/>
              </a:ext>
            </a:extLst>
          </p:cNvPr>
          <p:cNvPicPr>
            <a:picLocks noChangeAspect="1"/>
          </p:cNvPicPr>
          <p:nvPr/>
        </p:nvPicPr>
        <p:blipFill>
          <a:blip r:embed="rId3"/>
          <a:stretch>
            <a:fillRect/>
          </a:stretch>
        </p:blipFill>
        <p:spPr>
          <a:xfrm>
            <a:off x="462708" y="5517409"/>
            <a:ext cx="1615580" cy="1030313"/>
          </a:xfrm>
          <a:prstGeom prst="rect">
            <a:avLst/>
          </a:prstGeom>
        </p:spPr>
      </p:pic>
      <p:sp>
        <p:nvSpPr>
          <p:cNvPr id="7" name="TextBox 6">
            <a:extLst>
              <a:ext uri="{FF2B5EF4-FFF2-40B4-BE49-F238E27FC236}">
                <a16:creationId xmlns:a16="http://schemas.microsoft.com/office/drawing/2014/main" id="{649962CF-A7CA-4338-ADBA-300EE13D68A1}"/>
              </a:ext>
            </a:extLst>
          </p:cNvPr>
          <p:cNvSpPr txBox="1"/>
          <p:nvPr/>
        </p:nvSpPr>
        <p:spPr>
          <a:xfrm>
            <a:off x="9781890" y="5801732"/>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9" name="Content Placeholder 4">
            <a:extLst>
              <a:ext uri="{FF2B5EF4-FFF2-40B4-BE49-F238E27FC236}">
                <a16:creationId xmlns:a16="http://schemas.microsoft.com/office/drawing/2014/main" id="{B5DA8A50-457D-4A38-B048-8BB1695231E3}"/>
              </a:ext>
            </a:extLst>
          </p:cNvPr>
          <p:cNvSpPr txBox="1">
            <a:spLocks/>
          </p:cNvSpPr>
          <p:nvPr/>
        </p:nvSpPr>
        <p:spPr>
          <a:xfrm>
            <a:off x="708752" y="3562351"/>
            <a:ext cx="4572000" cy="64008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defTabSz="914400" rtl="0" eaLnBrk="1" latinLnBrk="0" hangingPunct="1">
              <a:lnSpc>
                <a:spcPct val="100000"/>
              </a:lnSpc>
              <a:spcBef>
                <a:spcPts val="2600"/>
              </a:spcBef>
              <a:buFont typeface="Arial" panose="020B0604020202020204" pitchFamily="34" charset="0"/>
              <a:buNone/>
              <a:defRPr sz="2000" kern="1200" spc="-20" baseline="0">
                <a:solidFill>
                  <a:schemeClr val="tx1"/>
                </a:solidFill>
                <a:latin typeface="+mn-lt"/>
                <a:ea typeface="+mn-ea"/>
                <a:cs typeface="+mn-cs"/>
              </a:defRPr>
            </a:lvl2pPr>
            <a:lvl3pPr marL="914400" indent="0" algn="ctr" defTabSz="914400" rtl="0" eaLnBrk="1" latinLnBrk="0" hangingPunct="1">
              <a:lnSpc>
                <a:spcPct val="100000"/>
              </a:lnSpc>
              <a:spcBef>
                <a:spcPts val="1200"/>
              </a:spcBef>
              <a:buFont typeface="Arial" panose="020B0604020202020204" pitchFamily="34" charset="0"/>
              <a:buNone/>
              <a:defRPr sz="1800" kern="1200" spc="-20" baseline="0">
                <a:solidFill>
                  <a:schemeClr val="tx1"/>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spc="-20" baseline="0">
                <a:solidFill>
                  <a:schemeClr val="tx1"/>
                </a:solidFill>
                <a:latin typeface="+mn-lt"/>
                <a:ea typeface="+mn-ea"/>
                <a:cs typeface="+mn-cs"/>
              </a:defRPr>
            </a:lvl4pPr>
            <a:lvl5pPr marL="1828800" indent="0" algn="ctr" defTabSz="914400" rtl="0" eaLnBrk="1" latinLnBrk="0" hangingPunct="1">
              <a:lnSpc>
                <a:spcPct val="100000"/>
              </a:lnSpc>
              <a:spcBef>
                <a:spcPts val="200"/>
              </a:spcBef>
              <a:buFont typeface="Arial" panose="020B0604020202020204" pitchFamily="34" charset="0"/>
              <a:buNone/>
              <a:defRPr sz="1600" kern="1200" spc="-2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solidFill>
                  <a:sysClr val="windowText" lastClr="000000"/>
                </a:solidFill>
                <a:latin typeface="Gotham Book"/>
              </a:rPr>
              <a:t>September 21</a:t>
            </a:r>
            <a:r>
              <a:rPr kumimoji="0" lang="en-US" sz="1350" b="0" i="0" u="none" strike="noStrike" kern="1200" cap="none" spc="0" normalizeH="0" baseline="0" noProof="0" dirty="0">
                <a:ln>
                  <a:noFill/>
                </a:ln>
                <a:solidFill>
                  <a:sysClr val="windowText" lastClr="000000"/>
                </a:solidFill>
                <a:effectLst/>
                <a:uLnTx/>
                <a:uFillTx/>
                <a:latin typeface="Gotham Book"/>
                <a:ea typeface="+mn-ea"/>
                <a:cs typeface="+mn-cs"/>
              </a:rPr>
              <a:t>, 2022</a:t>
            </a:r>
          </a:p>
        </p:txBody>
      </p:sp>
    </p:spTree>
    <p:extLst>
      <p:ext uri="{BB962C8B-B14F-4D97-AF65-F5344CB8AC3E}">
        <p14:creationId xmlns:p14="http://schemas.microsoft.com/office/powerpoint/2010/main" val="1662860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7570376-6809-4E66-BCF6-7CDA3530226F}"/>
              </a:ext>
            </a:extLst>
          </p:cNvPr>
          <p:cNvPicPr>
            <a:picLocks noChangeAspect="1"/>
          </p:cNvPicPr>
          <p:nvPr/>
        </p:nvPicPr>
        <p:blipFill>
          <a:blip r:embed="rId3"/>
          <a:stretch>
            <a:fillRect/>
          </a:stretch>
        </p:blipFill>
        <p:spPr>
          <a:xfrm>
            <a:off x="0" y="0"/>
            <a:ext cx="12192000" cy="6875223"/>
          </a:xfrm>
          <a:prstGeom prst="rect">
            <a:avLst/>
          </a:prstGeom>
        </p:spPr>
      </p:pic>
      <p:sp>
        <p:nvSpPr>
          <p:cNvPr id="5" name="TextBox 4">
            <a:extLst>
              <a:ext uri="{FF2B5EF4-FFF2-40B4-BE49-F238E27FC236}">
                <a16:creationId xmlns:a16="http://schemas.microsoft.com/office/drawing/2014/main" id="{E2DD4F99-9A1E-40B3-B3D4-8C3F53F0B43E}"/>
              </a:ext>
            </a:extLst>
          </p:cNvPr>
          <p:cNvSpPr txBox="1"/>
          <p:nvPr/>
        </p:nvSpPr>
        <p:spPr>
          <a:xfrm>
            <a:off x="708752" y="5005243"/>
            <a:ext cx="5670014" cy="369332"/>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6" name="Picture 5">
            <a:extLst>
              <a:ext uri="{FF2B5EF4-FFF2-40B4-BE49-F238E27FC236}">
                <a16:creationId xmlns:a16="http://schemas.microsoft.com/office/drawing/2014/main" id="{8A0BA4D4-BB0B-43DE-A515-A3BBFC387D9D}"/>
              </a:ext>
            </a:extLst>
          </p:cNvPr>
          <p:cNvPicPr>
            <a:picLocks noChangeAspect="1"/>
          </p:cNvPicPr>
          <p:nvPr/>
        </p:nvPicPr>
        <p:blipFill>
          <a:blip r:embed="rId4"/>
          <a:stretch>
            <a:fillRect/>
          </a:stretch>
        </p:blipFill>
        <p:spPr>
          <a:xfrm>
            <a:off x="462708" y="5517409"/>
            <a:ext cx="1615580" cy="1030313"/>
          </a:xfrm>
          <a:prstGeom prst="rect">
            <a:avLst/>
          </a:prstGeom>
        </p:spPr>
      </p:pic>
      <p:sp>
        <p:nvSpPr>
          <p:cNvPr id="7" name="TextBox 6">
            <a:extLst>
              <a:ext uri="{FF2B5EF4-FFF2-40B4-BE49-F238E27FC236}">
                <a16:creationId xmlns:a16="http://schemas.microsoft.com/office/drawing/2014/main" id="{649962CF-A7CA-4338-ADBA-300EE13D68A1}"/>
              </a:ext>
            </a:extLst>
          </p:cNvPr>
          <p:cNvSpPr txBox="1"/>
          <p:nvPr/>
        </p:nvSpPr>
        <p:spPr>
          <a:xfrm>
            <a:off x="9781890" y="5801732"/>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3" name="Title 1">
            <a:extLst>
              <a:ext uri="{FF2B5EF4-FFF2-40B4-BE49-F238E27FC236}">
                <a16:creationId xmlns:a16="http://schemas.microsoft.com/office/drawing/2014/main" id="{B3E9CDFA-D383-4C42-A14E-24710F51F75A}"/>
              </a:ext>
            </a:extLst>
          </p:cNvPr>
          <p:cNvSpPr txBox="1">
            <a:spLocks/>
          </p:cNvSpPr>
          <p:nvPr/>
        </p:nvSpPr>
        <p:spPr>
          <a:xfrm>
            <a:off x="663710" y="464949"/>
            <a:ext cx="6400800" cy="80381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spc="60" baseline="0">
                <a:solidFill>
                  <a:schemeClr val="accent5"/>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t>CQR Overview</a:t>
            </a:r>
          </a:p>
        </p:txBody>
      </p:sp>
      <p:sp>
        <p:nvSpPr>
          <p:cNvPr id="14" name="Content Placeholder 8">
            <a:extLst>
              <a:ext uri="{FF2B5EF4-FFF2-40B4-BE49-F238E27FC236}">
                <a16:creationId xmlns:a16="http://schemas.microsoft.com/office/drawing/2014/main" id="{3CCD820E-857F-4211-A763-B82360D52BD1}"/>
              </a:ext>
            </a:extLst>
          </p:cNvPr>
          <p:cNvSpPr txBox="1">
            <a:spLocks/>
          </p:cNvSpPr>
          <p:nvPr/>
        </p:nvSpPr>
        <p:spPr>
          <a:xfrm>
            <a:off x="663710" y="1205621"/>
            <a:ext cx="8351953" cy="3967687"/>
          </a:xfrm>
          <a:prstGeom prst="rect">
            <a:avLst/>
          </a:prstGeom>
        </p:spPr>
        <p:txBody>
          <a:bodyPr vert="horz" lIns="91440" tIns="45720" rIns="91440" bIns="45720" rtlCol="0">
            <a:normAutofit/>
          </a:bodyPr>
          <a:lstStyle>
            <a:lvl1pPr marL="0" indent="0" algn="l" defTabSz="914400" rtl="0" eaLnBrk="1" latinLnBrk="0" hangingPunct="1">
              <a:lnSpc>
                <a:spcPts val="1750"/>
              </a:lnSpc>
              <a:spcBef>
                <a:spcPts val="1000"/>
              </a:spcBef>
              <a:buFont typeface="Arial" panose="020B0604020202020204" pitchFamily="34" charset="0"/>
              <a:buNone/>
              <a:defRPr sz="1400" b="0" kern="1200" spc="-20" baseline="0">
                <a:solidFill>
                  <a:schemeClr val="tx1"/>
                </a:solidFill>
                <a:latin typeface="+mn-lt"/>
                <a:ea typeface="+mn-ea"/>
                <a:cs typeface="+mn-cs"/>
              </a:defRPr>
            </a:lvl1pPr>
            <a:lvl2pPr marL="0" indent="0" algn="l" defTabSz="914400" rtl="0" eaLnBrk="1" latinLnBrk="0" hangingPunct="1">
              <a:lnSpc>
                <a:spcPct val="100000"/>
              </a:lnSpc>
              <a:spcBef>
                <a:spcPts val="600"/>
              </a:spcBef>
              <a:buFont typeface="Arial" panose="020B0604020202020204" pitchFamily="34" charset="0"/>
              <a:buNone/>
              <a:defRPr sz="1200" kern="1200" spc="-20" baseline="0">
                <a:solidFill>
                  <a:schemeClr val="tx1"/>
                </a:solidFill>
                <a:latin typeface="+mn-lt"/>
                <a:ea typeface="+mn-ea"/>
                <a:cs typeface="+mn-cs"/>
              </a:defRPr>
            </a:lvl2pPr>
            <a:lvl3pPr marL="17145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3pPr>
            <a:lvl4pPr marL="34290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4pPr>
            <a:lvl5pPr marL="571500" indent="-22860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endParaRPr kumimoji="0" lang="en-US" sz="1600" b="0" i="0" u="none" strike="noStrike" kern="1200" cap="none" spc="-20" normalizeH="0" baseline="0" noProof="0" dirty="0">
              <a:ln>
                <a:noFill/>
              </a:ln>
              <a:solidFill>
                <a:sysClr val="windowText" lastClr="000000"/>
              </a:solidFill>
              <a:effectLst/>
              <a:uLnTx/>
              <a:uFillTx/>
              <a:latin typeface="Gotham Book"/>
              <a:ea typeface="+mn-ea"/>
              <a:cs typeface="+mn-cs"/>
            </a:endParaRPr>
          </a:p>
          <a:p>
            <a:pPr marL="282575" marR="0" lvl="0" indent="-282575"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r>
              <a:rPr kumimoji="0" lang="en-US" sz="1800" b="0" i="0" u="none" strike="noStrike" kern="1200" cap="none" spc="-20" normalizeH="0" baseline="0" noProof="0" dirty="0">
                <a:ln>
                  <a:noFill/>
                </a:ln>
                <a:solidFill>
                  <a:srgbClr val="000000"/>
                </a:solidFill>
                <a:effectLst/>
                <a:uLnTx/>
                <a:uFillTx/>
                <a:latin typeface="Gotham Book"/>
              </a:rPr>
              <a:t>The goal is to improve the quality of the base used for post-2020 Census population estimates. </a:t>
            </a:r>
          </a:p>
          <a:p>
            <a:pPr marL="282575" marR="0" lvl="0" indent="-282575"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r>
              <a:rPr kumimoji="0" lang="en-US" sz="1800" b="0" i="0" u="none" strike="noStrike" kern="1200" cap="none" spc="-20" normalizeH="0" baseline="0" noProof="0" dirty="0">
                <a:ln>
                  <a:noFill/>
                </a:ln>
                <a:solidFill>
                  <a:sysClr val="windowText" lastClr="000000"/>
                </a:solidFill>
                <a:effectLst/>
                <a:uLnTx/>
                <a:uFillTx/>
                <a:latin typeface="Gotham Book"/>
              </a:rPr>
              <a:t>Count corrections </a:t>
            </a:r>
            <a:r>
              <a:rPr lang="en-US" sz="1800" dirty="0">
                <a:solidFill>
                  <a:sysClr val="windowText" lastClr="000000"/>
                </a:solidFill>
                <a:latin typeface="Gotham Book"/>
              </a:rPr>
              <a:t>are</a:t>
            </a:r>
            <a:r>
              <a:rPr kumimoji="0" lang="en-US" sz="1800" b="0" i="0" u="none" strike="noStrike" kern="1200" cap="none" spc="-20" normalizeH="0" baseline="0" noProof="0" dirty="0">
                <a:ln>
                  <a:noFill/>
                </a:ln>
                <a:solidFill>
                  <a:sysClr val="windowText" lastClr="000000"/>
                </a:solidFill>
                <a:effectLst/>
                <a:uLnTx/>
                <a:uFillTx/>
                <a:latin typeface="Gotham Book"/>
              </a:rPr>
              <a:t> issued, when necessary, to the tribal chairperson or highest elected official of affected governmental units and be uploaded to the CQR website as errata.</a:t>
            </a:r>
          </a:p>
          <a:p>
            <a:pPr marL="282575" marR="0" lvl="0" indent="-282575"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r>
              <a:rPr kumimoji="0" lang="en-US" sz="1800" b="0" i="0" u="none" strike="noStrike" kern="1200" cap="none" spc="-20" normalizeH="0" baseline="0" noProof="0" dirty="0">
                <a:ln>
                  <a:noFill/>
                </a:ln>
                <a:solidFill>
                  <a:sysClr val="windowText" lastClr="000000"/>
                </a:solidFill>
                <a:effectLst/>
                <a:uLnTx/>
                <a:uFillTx/>
                <a:latin typeface="Gotham Book"/>
              </a:rPr>
              <a:t>CQR corrections will be reflected in the Census Bureau’s population estimates program.</a:t>
            </a:r>
          </a:p>
          <a:p>
            <a:pPr marL="282575" marR="0" lvl="0" indent="-282575"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r>
              <a:rPr kumimoji="0" lang="en-US" sz="1800" b="0" i="0" u="none" strike="noStrike" kern="1200" cap="none" spc="-20" normalizeH="0" baseline="0" noProof="0" dirty="0">
                <a:ln>
                  <a:noFill/>
                </a:ln>
                <a:solidFill>
                  <a:sysClr val="windowText" lastClr="000000"/>
                </a:solidFill>
                <a:effectLst/>
                <a:uLnTx/>
                <a:uFillTx/>
                <a:latin typeface="Gotham Book"/>
              </a:rPr>
              <a:t>CQR will not revise the apportionment data sent to the office of the President, any redistricting data sent to the states, or the Demographic and Housing Characteristics file.</a:t>
            </a:r>
          </a:p>
          <a:p>
            <a:pPr marL="282575" marR="0" lvl="0" indent="-282575"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r>
              <a:rPr kumimoji="0" lang="en-US" sz="1800" b="0" i="0" u="none" strike="noStrike" kern="1200" cap="none" spc="-20" normalizeH="0" baseline="0" noProof="0" dirty="0">
                <a:ln>
                  <a:noFill/>
                </a:ln>
                <a:solidFill>
                  <a:sysClr val="windowText" lastClr="000000"/>
                </a:solidFill>
                <a:effectLst/>
                <a:uLnTx/>
                <a:uFillTx/>
                <a:latin typeface="Gotham Book"/>
              </a:rPr>
              <a:t>CQR may not collect any new data and is not the same as a Special Census.</a:t>
            </a:r>
          </a:p>
          <a:p>
            <a:pPr marL="282575" marR="0" lvl="1" indent="-282575"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800" b="0" i="0" u="none" strike="noStrike" kern="1200" cap="none" spc="-20" normalizeH="0" baseline="0" noProof="0" dirty="0">
                <a:ln>
                  <a:noFill/>
                </a:ln>
                <a:solidFill>
                  <a:sysClr val="windowText" lastClr="000000"/>
                </a:solidFill>
                <a:effectLst/>
                <a:uLnTx/>
                <a:uFillTx/>
                <a:latin typeface="Gotham Book"/>
              </a:rPr>
              <a:t>CQR it is not a mechanism to address data concerns due to disclosure avoidance methods applied by the Census Bureau.</a:t>
            </a:r>
          </a:p>
        </p:txBody>
      </p:sp>
    </p:spTree>
    <p:extLst>
      <p:ext uri="{BB962C8B-B14F-4D97-AF65-F5344CB8AC3E}">
        <p14:creationId xmlns:p14="http://schemas.microsoft.com/office/powerpoint/2010/main" val="42466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7570376-6809-4E66-BCF6-7CDA3530226F}"/>
              </a:ext>
            </a:extLst>
          </p:cNvPr>
          <p:cNvPicPr>
            <a:picLocks noChangeAspect="1"/>
          </p:cNvPicPr>
          <p:nvPr/>
        </p:nvPicPr>
        <p:blipFill>
          <a:blip r:embed="rId3"/>
          <a:stretch>
            <a:fillRect/>
          </a:stretch>
        </p:blipFill>
        <p:spPr>
          <a:xfrm>
            <a:off x="0" y="0"/>
            <a:ext cx="12192000" cy="6875223"/>
          </a:xfrm>
          <a:prstGeom prst="rect">
            <a:avLst/>
          </a:prstGeom>
        </p:spPr>
      </p:pic>
      <p:sp>
        <p:nvSpPr>
          <p:cNvPr id="5" name="TextBox 4">
            <a:extLst>
              <a:ext uri="{FF2B5EF4-FFF2-40B4-BE49-F238E27FC236}">
                <a16:creationId xmlns:a16="http://schemas.microsoft.com/office/drawing/2014/main" id="{E2DD4F99-9A1E-40B3-B3D4-8C3F53F0B43E}"/>
              </a:ext>
            </a:extLst>
          </p:cNvPr>
          <p:cNvSpPr txBox="1"/>
          <p:nvPr/>
        </p:nvSpPr>
        <p:spPr>
          <a:xfrm>
            <a:off x="708752" y="5005243"/>
            <a:ext cx="5670014" cy="369332"/>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6" name="Picture 5">
            <a:extLst>
              <a:ext uri="{FF2B5EF4-FFF2-40B4-BE49-F238E27FC236}">
                <a16:creationId xmlns:a16="http://schemas.microsoft.com/office/drawing/2014/main" id="{8A0BA4D4-BB0B-43DE-A515-A3BBFC387D9D}"/>
              </a:ext>
            </a:extLst>
          </p:cNvPr>
          <p:cNvPicPr>
            <a:picLocks noChangeAspect="1"/>
          </p:cNvPicPr>
          <p:nvPr/>
        </p:nvPicPr>
        <p:blipFill>
          <a:blip r:embed="rId4"/>
          <a:stretch>
            <a:fillRect/>
          </a:stretch>
        </p:blipFill>
        <p:spPr>
          <a:xfrm>
            <a:off x="462708" y="5517409"/>
            <a:ext cx="1615580" cy="1030313"/>
          </a:xfrm>
          <a:prstGeom prst="rect">
            <a:avLst/>
          </a:prstGeom>
        </p:spPr>
      </p:pic>
      <p:sp>
        <p:nvSpPr>
          <p:cNvPr id="7" name="TextBox 6">
            <a:extLst>
              <a:ext uri="{FF2B5EF4-FFF2-40B4-BE49-F238E27FC236}">
                <a16:creationId xmlns:a16="http://schemas.microsoft.com/office/drawing/2014/main" id="{649962CF-A7CA-4338-ADBA-300EE13D68A1}"/>
              </a:ext>
            </a:extLst>
          </p:cNvPr>
          <p:cNvSpPr txBox="1"/>
          <p:nvPr/>
        </p:nvSpPr>
        <p:spPr>
          <a:xfrm>
            <a:off x="9781890" y="5801732"/>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8" name="Title 1">
            <a:extLst>
              <a:ext uri="{FF2B5EF4-FFF2-40B4-BE49-F238E27FC236}">
                <a16:creationId xmlns:a16="http://schemas.microsoft.com/office/drawing/2014/main" id="{E8937923-F1A9-4276-AB1E-95636AB6E047}"/>
              </a:ext>
            </a:extLst>
          </p:cNvPr>
          <p:cNvSpPr txBox="1">
            <a:spLocks/>
          </p:cNvSpPr>
          <p:nvPr/>
        </p:nvSpPr>
        <p:spPr>
          <a:xfrm>
            <a:off x="666568" y="478138"/>
            <a:ext cx="6805386" cy="80347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spc="60" baseline="0">
                <a:solidFill>
                  <a:schemeClr val="accent5"/>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t>CQR Case Outcomes</a:t>
            </a:r>
          </a:p>
        </p:txBody>
      </p:sp>
      <p:sp>
        <p:nvSpPr>
          <p:cNvPr id="9" name="Text Placeholder 2">
            <a:extLst>
              <a:ext uri="{FF2B5EF4-FFF2-40B4-BE49-F238E27FC236}">
                <a16:creationId xmlns:a16="http://schemas.microsoft.com/office/drawing/2014/main" id="{D62E3F3A-1015-4570-A32C-9A9B47A26908}"/>
              </a:ext>
            </a:extLst>
          </p:cNvPr>
          <p:cNvSpPr txBox="1">
            <a:spLocks/>
          </p:cNvSpPr>
          <p:nvPr/>
        </p:nvSpPr>
        <p:spPr>
          <a:xfrm>
            <a:off x="666568" y="1142137"/>
            <a:ext cx="11003484" cy="494285"/>
          </a:xfrm>
          <a:prstGeom prst="rect">
            <a:avLst/>
          </a:prstGeom>
        </p:spPr>
        <p:txBody>
          <a:bodyPr vert="horz" lIns="91440" tIns="45720" rIns="91440" bIns="45720" rtlCol="0" anchor="b">
            <a:normAutofit/>
          </a:bodyPr>
          <a:lstStyle>
            <a:lvl1pPr marL="0" indent="0" algn="l" defTabSz="914400" rtl="0" eaLnBrk="1" latinLnBrk="0" hangingPunct="1">
              <a:lnSpc>
                <a:spcPct val="100000"/>
              </a:lnSpc>
              <a:spcBef>
                <a:spcPts val="1000"/>
              </a:spcBef>
              <a:buFont typeface="Arial" panose="020B0604020202020204" pitchFamily="34" charset="0"/>
              <a:buNone/>
              <a:defRPr sz="1800" b="1" kern="1200" spc="40" baseline="0">
                <a:solidFill>
                  <a:schemeClr val="tx1"/>
                </a:solidFill>
                <a:latin typeface="+mj-lt"/>
                <a:ea typeface="+mn-ea"/>
                <a:cs typeface="+mn-cs"/>
              </a:defRPr>
            </a:lvl1pPr>
            <a:lvl2pPr marL="457200" indent="0" algn="l" defTabSz="914400" rtl="0" eaLnBrk="1" latinLnBrk="0" hangingPunct="1">
              <a:lnSpc>
                <a:spcPct val="100000"/>
              </a:lnSpc>
              <a:spcBef>
                <a:spcPts val="2600"/>
              </a:spcBef>
              <a:buFont typeface="Arial" panose="020B0604020202020204" pitchFamily="34" charset="0"/>
              <a:buNone/>
              <a:defRPr sz="2000" b="1" kern="1200" spc="-20" baseline="0">
                <a:solidFill>
                  <a:schemeClr val="tx1"/>
                </a:solidFill>
                <a:latin typeface="+mn-lt"/>
                <a:ea typeface="+mn-ea"/>
                <a:cs typeface="+mn-cs"/>
              </a:defRPr>
            </a:lvl2pPr>
            <a:lvl3pPr marL="914400" indent="0" algn="l" defTabSz="914400" rtl="0" eaLnBrk="1" latinLnBrk="0" hangingPunct="1">
              <a:lnSpc>
                <a:spcPct val="100000"/>
              </a:lnSpc>
              <a:spcBef>
                <a:spcPts val="1200"/>
              </a:spcBef>
              <a:buFont typeface="Arial" panose="020B0604020202020204" pitchFamily="34" charset="0"/>
              <a:buNone/>
              <a:defRPr sz="1800" b="1" kern="1200" spc="-20" baseline="0">
                <a:solidFill>
                  <a:schemeClr val="tx1"/>
                </a:solidFill>
                <a:latin typeface="+mn-lt"/>
                <a:ea typeface="+mn-ea"/>
                <a:cs typeface="+mn-cs"/>
              </a:defRPr>
            </a:lvl3pPr>
            <a:lvl4pPr marL="1371600" indent="0" algn="l" defTabSz="914400" rtl="0" eaLnBrk="1" latinLnBrk="0" hangingPunct="1">
              <a:lnSpc>
                <a:spcPct val="100000"/>
              </a:lnSpc>
              <a:spcBef>
                <a:spcPts val="600"/>
              </a:spcBef>
              <a:buFont typeface="Arial" panose="020B0604020202020204" pitchFamily="34" charset="0"/>
              <a:buNone/>
              <a:defRPr sz="1600" b="1" kern="1200" spc="-20" baseline="0">
                <a:solidFill>
                  <a:schemeClr val="tx1"/>
                </a:solidFill>
                <a:latin typeface="+mn-lt"/>
                <a:ea typeface="+mn-ea"/>
                <a:cs typeface="+mn-cs"/>
              </a:defRPr>
            </a:lvl4pPr>
            <a:lvl5pPr marL="1828800" indent="0" algn="l" defTabSz="914400" rtl="0" eaLnBrk="1" latinLnBrk="0" hangingPunct="1">
              <a:lnSpc>
                <a:spcPct val="100000"/>
              </a:lnSpc>
              <a:spcBef>
                <a:spcPts val="200"/>
              </a:spcBef>
              <a:buFont typeface="Arial" panose="020B0604020202020204" pitchFamily="34" charset="0"/>
              <a:buNone/>
              <a:defRPr sz="1600" b="1" kern="1200" spc="-20" baseline="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800" b="1" i="0" u="none" strike="noStrike" kern="1200" cap="none" spc="40" normalizeH="0" baseline="0" noProof="0" dirty="0">
                <a:ln>
                  <a:noFill/>
                </a:ln>
                <a:solidFill>
                  <a:sysClr val="windowText" lastClr="000000"/>
                </a:solidFill>
                <a:effectLst/>
                <a:uLnTx/>
                <a:uFillTx/>
                <a:latin typeface="Century Gothic"/>
                <a:ea typeface="+mn-ea"/>
                <a:cs typeface="+mn-cs"/>
              </a:rPr>
              <a:t>Before and After – Examples of Corrections </a:t>
            </a:r>
            <a:r>
              <a:rPr kumimoji="0" lang="en-US" sz="1800" b="1" i="0" u="none" strike="noStrike" kern="1200" cap="none" spc="40" normalizeH="0" baseline="0" noProof="0" dirty="0">
                <a:ln>
                  <a:noFill/>
                </a:ln>
                <a:solidFill>
                  <a:srgbClr val="FF0000"/>
                </a:solidFill>
                <a:effectLst/>
                <a:uLnTx/>
                <a:uFillTx/>
                <a:latin typeface="Century Gothic"/>
                <a:ea typeface="+mn-ea"/>
                <a:cs typeface="+mn-cs"/>
              </a:rPr>
              <a:t>(examples show fictitious information)</a:t>
            </a:r>
          </a:p>
        </p:txBody>
      </p:sp>
      <p:sp>
        <p:nvSpPr>
          <p:cNvPr id="10" name="TextBox 9">
            <a:extLst>
              <a:ext uri="{FF2B5EF4-FFF2-40B4-BE49-F238E27FC236}">
                <a16:creationId xmlns:a16="http://schemas.microsoft.com/office/drawing/2014/main" id="{F344EA93-98B6-46FF-9FEE-2359E110D324}"/>
              </a:ext>
            </a:extLst>
          </p:cNvPr>
          <p:cNvSpPr txBox="1"/>
          <p:nvPr/>
        </p:nvSpPr>
        <p:spPr>
          <a:xfrm>
            <a:off x="666568" y="1840365"/>
            <a:ext cx="5149427" cy="338554"/>
          </a:xfrm>
          <a:prstGeom prst="rect">
            <a:avLst/>
          </a:prstGeom>
          <a:noFill/>
        </p:spPr>
        <p:txBody>
          <a:bodyPr wrap="square" rtlCol="0">
            <a:spAutoFit/>
          </a:bodyPr>
          <a:lstStyle/>
          <a:p>
            <a:pPr defTabSz="914400"/>
            <a:r>
              <a:rPr lang="en-US" sz="1600" dirty="0">
                <a:solidFill>
                  <a:prstClr val="black"/>
                </a:solidFill>
                <a:latin typeface="Gotham Book"/>
              </a:rPr>
              <a:t>Living Quarter Count case, Geocoding correction example:</a:t>
            </a:r>
          </a:p>
        </p:txBody>
      </p:sp>
      <p:sp>
        <p:nvSpPr>
          <p:cNvPr id="11" name="TextBox 10">
            <a:extLst>
              <a:ext uri="{FF2B5EF4-FFF2-40B4-BE49-F238E27FC236}">
                <a16:creationId xmlns:a16="http://schemas.microsoft.com/office/drawing/2014/main" id="{94A84CF8-5884-4E45-AC9A-74C6970D3F57}"/>
              </a:ext>
            </a:extLst>
          </p:cNvPr>
          <p:cNvSpPr txBox="1"/>
          <p:nvPr/>
        </p:nvSpPr>
        <p:spPr>
          <a:xfrm>
            <a:off x="6504089" y="1852765"/>
            <a:ext cx="5069602" cy="338554"/>
          </a:xfrm>
          <a:prstGeom prst="rect">
            <a:avLst/>
          </a:prstGeom>
          <a:noFill/>
        </p:spPr>
        <p:txBody>
          <a:bodyPr wrap="square" rtlCol="0">
            <a:spAutoFit/>
          </a:bodyPr>
          <a:lstStyle/>
          <a:p>
            <a:pPr defTabSz="914400"/>
            <a:r>
              <a:rPr lang="en-US" sz="1600" dirty="0">
                <a:solidFill>
                  <a:prstClr val="black"/>
                </a:solidFill>
                <a:latin typeface="Gotham Book"/>
              </a:rPr>
              <a:t>Living Quarter Count case, Coverage correction example: </a:t>
            </a:r>
          </a:p>
        </p:txBody>
      </p:sp>
      <p:pic>
        <p:nvPicPr>
          <p:cNvPr id="12" name="Content Placeholder 10">
            <a:extLst>
              <a:ext uri="{FF2B5EF4-FFF2-40B4-BE49-F238E27FC236}">
                <a16:creationId xmlns:a16="http://schemas.microsoft.com/office/drawing/2014/main" id="{09D64BC9-11A1-47A4-890F-FF42BA226C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87071" y="2134779"/>
            <a:ext cx="2582981" cy="1911014"/>
          </a:xfrm>
          <a:prstGeom prst="rect">
            <a:avLst/>
          </a:prstGeom>
        </p:spPr>
      </p:pic>
      <p:pic>
        <p:nvPicPr>
          <p:cNvPr id="13" name="Content Placeholder 10">
            <a:extLst>
              <a:ext uri="{FF2B5EF4-FFF2-40B4-BE49-F238E27FC236}">
                <a16:creationId xmlns:a16="http://schemas.microsoft.com/office/drawing/2014/main" id="{60B623D5-6B4D-4C9A-B545-2F608754F5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3232" y="2134779"/>
            <a:ext cx="2582981" cy="1911014"/>
          </a:xfrm>
          <a:prstGeom prst="rect">
            <a:avLst/>
          </a:prstGeom>
        </p:spPr>
      </p:pic>
      <p:pic>
        <p:nvPicPr>
          <p:cNvPr id="14" name="Picture 13">
            <a:extLst>
              <a:ext uri="{FF2B5EF4-FFF2-40B4-BE49-F238E27FC236}">
                <a16:creationId xmlns:a16="http://schemas.microsoft.com/office/drawing/2014/main" id="{E9164A5C-50D2-4364-8D16-1C76FC3E255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06213" y="2135545"/>
            <a:ext cx="2509782" cy="1909482"/>
          </a:xfrm>
          <a:prstGeom prst="rect">
            <a:avLst/>
          </a:prstGeom>
        </p:spPr>
      </p:pic>
      <p:pic>
        <p:nvPicPr>
          <p:cNvPr id="15" name="Picture 14">
            <a:extLst>
              <a:ext uri="{FF2B5EF4-FFF2-40B4-BE49-F238E27FC236}">
                <a16:creationId xmlns:a16="http://schemas.microsoft.com/office/drawing/2014/main" id="{FBE58095-6D63-438F-9FEB-AECA919954D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04089" y="2135545"/>
            <a:ext cx="2582982" cy="1909482"/>
          </a:xfrm>
          <a:prstGeom prst="rect">
            <a:avLst/>
          </a:prstGeom>
        </p:spPr>
      </p:pic>
      <p:pic>
        <p:nvPicPr>
          <p:cNvPr id="16" name="Picture 15">
            <a:extLst>
              <a:ext uri="{FF2B5EF4-FFF2-40B4-BE49-F238E27FC236}">
                <a16:creationId xmlns:a16="http://schemas.microsoft.com/office/drawing/2014/main" id="{8683B26A-DCF7-44F4-8911-102A741435B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61657" y="4531085"/>
            <a:ext cx="2708388" cy="2026082"/>
          </a:xfrm>
          <a:prstGeom prst="rect">
            <a:avLst/>
          </a:prstGeom>
        </p:spPr>
      </p:pic>
      <p:pic>
        <p:nvPicPr>
          <p:cNvPr id="17" name="Picture 16">
            <a:extLst>
              <a:ext uri="{FF2B5EF4-FFF2-40B4-BE49-F238E27FC236}">
                <a16:creationId xmlns:a16="http://schemas.microsoft.com/office/drawing/2014/main" id="{48632835-62E9-45B1-BECE-C8BC8F0D1A2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183108" y="4531085"/>
            <a:ext cx="2691945" cy="2026081"/>
          </a:xfrm>
          <a:prstGeom prst="rect">
            <a:avLst/>
          </a:prstGeom>
        </p:spPr>
      </p:pic>
      <p:sp>
        <p:nvSpPr>
          <p:cNvPr id="18" name="TextBox 17">
            <a:extLst>
              <a:ext uri="{FF2B5EF4-FFF2-40B4-BE49-F238E27FC236}">
                <a16:creationId xmlns:a16="http://schemas.microsoft.com/office/drawing/2014/main" id="{F87D47AB-75C7-44E4-81C5-5CA014F231BC}"/>
              </a:ext>
            </a:extLst>
          </p:cNvPr>
          <p:cNvSpPr txBox="1"/>
          <p:nvPr/>
        </p:nvSpPr>
        <p:spPr>
          <a:xfrm>
            <a:off x="3461657" y="4270464"/>
            <a:ext cx="5325314" cy="338554"/>
          </a:xfrm>
          <a:prstGeom prst="rect">
            <a:avLst/>
          </a:prstGeom>
          <a:noFill/>
        </p:spPr>
        <p:txBody>
          <a:bodyPr wrap="square" rtlCol="0">
            <a:spAutoFit/>
          </a:bodyPr>
          <a:lstStyle/>
          <a:p>
            <a:pPr defTabSz="914400"/>
            <a:r>
              <a:rPr lang="en-US" sz="1600" dirty="0">
                <a:solidFill>
                  <a:prstClr val="black"/>
                </a:solidFill>
                <a:latin typeface="Gotham Book"/>
              </a:rPr>
              <a:t>Boundary case correction example:</a:t>
            </a:r>
          </a:p>
        </p:txBody>
      </p:sp>
    </p:spTree>
    <p:extLst>
      <p:ext uri="{BB962C8B-B14F-4D97-AF65-F5344CB8AC3E}">
        <p14:creationId xmlns:p14="http://schemas.microsoft.com/office/powerpoint/2010/main" val="2019859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7570376-6809-4E66-BCF6-7CDA3530226F}"/>
              </a:ext>
            </a:extLst>
          </p:cNvPr>
          <p:cNvPicPr>
            <a:picLocks noChangeAspect="1"/>
          </p:cNvPicPr>
          <p:nvPr/>
        </p:nvPicPr>
        <p:blipFill>
          <a:blip r:embed="rId3"/>
          <a:stretch>
            <a:fillRect/>
          </a:stretch>
        </p:blipFill>
        <p:spPr>
          <a:xfrm>
            <a:off x="0" y="0"/>
            <a:ext cx="12192000" cy="6875223"/>
          </a:xfrm>
          <a:prstGeom prst="rect">
            <a:avLst/>
          </a:prstGeom>
        </p:spPr>
      </p:pic>
      <p:sp>
        <p:nvSpPr>
          <p:cNvPr id="5" name="TextBox 4">
            <a:extLst>
              <a:ext uri="{FF2B5EF4-FFF2-40B4-BE49-F238E27FC236}">
                <a16:creationId xmlns:a16="http://schemas.microsoft.com/office/drawing/2014/main" id="{E2DD4F99-9A1E-40B3-B3D4-8C3F53F0B43E}"/>
              </a:ext>
            </a:extLst>
          </p:cNvPr>
          <p:cNvSpPr txBox="1"/>
          <p:nvPr/>
        </p:nvSpPr>
        <p:spPr>
          <a:xfrm>
            <a:off x="708752" y="5005243"/>
            <a:ext cx="5670014" cy="369332"/>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6" name="Picture 5">
            <a:extLst>
              <a:ext uri="{FF2B5EF4-FFF2-40B4-BE49-F238E27FC236}">
                <a16:creationId xmlns:a16="http://schemas.microsoft.com/office/drawing/2014/main" id="{8A0BA4D4-BB0B-43DE-A515-A3BBFC387D9D}"/>
              </a:ext>
            </a:extLst>
          </p:cNvPr>
          <p:cNvPicPr>
            <a:picLocks noChangeAspect="1"/>
          </p:cNvPicPr>
          <p:nvPr/>
        </p:nvPicPr>
        <p:blipFill>
          <a:blip r:embed="rId4"/>
          <a:stretch>
            <a:fillRect/>
          </a:stretch>
        </p:blipFill>
        <p:spPr>
          <a:xfrm>
            <a:off x="462708" y="5517409"/>
            <a:ext cx="1615580" cy="1030313"/>
          </a:xfrm>
          <a:prstGeom prst="rect">
            <a:avLst/>
          </a:prstGeom>
        </p:spPr>
      </p:pic>
      <p:sp>
        <p:nvSpPr>
          <p:cNvPr id="7" name="TextBox 6">
            <a:extLst>
              <a:ext uri="{FF2B5EF4-FFF2-40B4-BE49-F238E27FC236}">
                <a16:creationId xmlns:a16="http://schemas.microsoft.com/office/drawing/2014/main" id="{649962CF-A7CA-4338-ADBA-300EE13D68A1}"/>
              </a:ext>
            </a:extLst>
          </p:cNvPr>
          <p:cNvSpPr txBox="1"/>
          <p:nvPr/>
        </p:nvSpPr>
        <p:spPr>
          <a:xfrm>
            <a:off x="9781890" y="5801732"/>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8" name="Title 1">
            <a:extLst>
              <a:ext uri="{FF2B5EF4-FFF2-40B4-BE49-F238E27FC236}">
                <a16:creationId xmlns:a16="http://schemas.microsoft.com/office/drawing/2014/main" id="{2126B7BA-27C2-4B27-9758-9AA16373A04D}"/>
              </a:ext>
            </a:extLst>
          </p:cNvPr>
          <p:cNvSpPr txBox="1">
            <a:spLocks/>
          </p:cNvSpPr>
          <p:nvPr/>
        </p:nvSpPr>
        <p:spPr>
          <a:xfrm>
            <a:off x="663710" y="310278"/>
            <a:ext cx="6400800" cy="82451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spc="60" baseline="0">
                <a:solidFill>
                  <a:schemeClr val="accent5"/>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t>CQR Workflow</a:t>
            </a:r>
          </a:p>
        </p:txBody>
      </p:sp>
      <p:sp>
        <p:nvSpPr>
          <p:cNvPr id="9" name="Content Placeholder 8">
            <a:extLst>
              <a:ext uri="{FF2B5EF4-FFF2-40B4-BE49-F238E27FC236}">
                <a16:creationId xmlns:a16="http://schemas.microsoft.com/office/drawing/2014/main" id="{F00FE43A-4224-4CD4-9135-D43198F13042}"/>
              </a:ext>
            </a:extLst>
          </p:cNvPr>
          <p:cNvSpPr txBox="1">
            <a:spLocks/>
          </p:cNvSpPr>
          <p:nvPr/>
        </p:nvSpPr>
        <p:spPr>
          <a:xfrm>
            <a:off x="663710" y="1311813"/>
            <a:ext cx="10191524" cy="4387565"/>
          </a:xfrm>
          <a:prstGeom prst="rect">
            <a:avLst/>
          </a:prstGeom>
        </p:spPr>
        <p:txBody>
          <a:bodyPr vert="horz" lIns="91440" tIns="45720" rIns="91440" bIns="45720" rtlCol="0">
            <a:normAutofit/>
          </a:bodyPr>
          <a:lstStyle>
            <a:lvl1pPr marL="0" indent="0" algn="l" defTabSz="914400" rtl="0" eaLnBrk="1" latinLnBrk="0" hangingPunct="1">
              <a:lnSpc>
                <a:spcPts val="1750"/>
              </a:lnSpc>
              <a:spcBef>
                <a:spcPts val="1000"/>
              </a:spcBef>
              <a:buFont typeface="Arial" panose="020B0604020202020204" pitchFamily="34" charset="0"/>
              <a:buNone/>
              <a:defRPr sz="1400" b="0" kern="1200" spc="-20" baseline="0">
                <a:solidFill>
                  <a:schemeClr val="tx1"/>
                </a:solidFill>
                <a:latin typeface="+mn-lt"/>
                <a:ea typeface="+mn-ea"/>
                <a:cs typeface="+mn-cs"/>
              </a:defRPr>
            </a:lvl1pPr>
            <a:lvl2pPr marL="0" indent="0" algn="l" defTabSz="914400" rtl="0" eaLnBrk="1" latinLnBrk="0" hangingPunct="1">
              <a:lnSpc>
                <a:spcPct val="100000"/>
              </a:lnSpc>
              <a:spcBef>
                <a:spcPts val="600"/>
              </a:spcBef>
              <a:buFont typeface="Arial" panose="020B0604020202020204" pitchFamily="34" charset="0"/>
              <a:buNone/>
              <a:defRPr sz="1200" kern="1200" spc="-20" baseline="0">
                <a:solidFill>
                  <a:schemeClr val="tx1"/>
                </a:solidFill>
                <a:latin typeface="+mn-lt"/>
                <a:ea typeface="+mn-ea"/>
                <a:cs typeface="+mn-cs"/>
              </a:defRPr>
            </a:lvl2pPr>
            <a:lvl3pPr marL="17145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3pPr>
            <a:lvl4pPr marL="34290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4pPr>
            <a:lvl5pPr marL="571500" indent="-22860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Tribal, state, and local governments review published 2020 Census results. If they suspect errors with their boundaries or their housing counts by block, they may file a CQR case. </a:t>
            </a:r>
          </a:p>
          <a:p>
            <a:pPr marL="285750" marR="0" lvl="0" indent="-285750"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CQR staff receives cases, reviews the case materials for correctness and completeness, and determines whether the case is in or out of scope. </a:t>
            </a:r>
          </a:p>
          <a:p>
            <a:pPr marL="285750" marR="0" lvl="0" indent="-285750"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In-scope cases are sent to Census geographic subject matter experts for research and resolution. During research, staff will review the 2020 Census enumeration and processing records in conjunction with the evidence supplied with the CQR case. Research may or may not find processing errors in the 2020 Census data. </a:t>
            </a:r>
          </a:p>
          <a:p>
            <a:pPr marL="285750" marR="0" lvl="0" indent="-285750"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If no processing errors are found, there will be no updates and the case is closed. If processing errors are found, they are addressed within Census Bureau records and systems. Once resolved, the Census Bureau will provide certified counts to any governments impacted by the CQR case. </a:t>
            </a:r>
          </a:p>
          <a:p>
            <a:pPr marL="285750" marR="0" lvl="0" indent="-285750"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The Census Bureau provides the disposition for each CQR case to the appropriate the highest elected official(s) of all impacted tribal, state, and local government(s), and posts the errata on the 2020 CQR website in the event of a change.</a:t>
            </a:r>
          </a:p>
        </p:txBody>
      </p:sp>
    </p:spTree>
    <p:extLst>
      <p:ext uri="{BB962C8B-B14F-4D97-AF65-F5344CB8AC3E}">
        <p14:creationId xmlns:p14="http://schemas.microsoft.com/office/powerpoint/2010/main" val="2319636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7570376-6809-4E66-BCF6-7CDA3530226F}"/>
              </a:ext>
            </a:extLst>
          </p:cNvPr>
          <p:cNvPicPr>
            <a:picLocks noChangeAspect="1"/>
          </p:cNvPicPr>
          <p:nvPr/>
        </p:nvPicPr>
        <p:blipFill>
          <a:blip r:embed="rId3"/>
          <a:stretch>
            <a:fillRect/>
          </a:stretch>
        </p:blipFill>
        <p:spPr>
          <a:xfrm>
            <a:off x="0" y="0"/>
            <a:ext cx="12192000" cy="6875223"/>
          </a:xfrm>
          <a:prstGeom prst="rect">
            <a:avLst/>
          </a:prstGeom>
        </p:spPr>
      </p:pic>
      <p:sp>
        <p:nvSpPr>
          <p:cNvPr id="5" name="TextBox 4">
            <a:extLst>
              <a:ext uri="{FF2B5EF4-FFF2-40B4-BE49-F238E27FC236}">
                <a16:creationId xmlns:a16="http://schemas.microsoft.com/office/drawing/2014/main" id="{E2DD4F99-9A1E-40B3-B3D4-8C3F53F0B43E}"/>
              </a:ext>
            </a:extLst>
          </p:cNvPr>
          <p:cNvSpPr txBox="1"/>
          <p:nvPr/>
        </p:nvSpPr>
        <p:spPr>
          <a:xfrm>
            <a:off x="708752" y="5005243"/>
            <a:ext cx="5670014" cy="369332"/>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6" name="Picture 5">
            <a:extLst>
              <a:ext uri="{FF2B5EF4-FFF2-40B4-BE49-F238E27FC236}">
                <a16:creationId xmlns:a16="http://schemas.microsoft.com/office/drawing/2014/main" id="{8A0BA4D4-BB0B-43DE-A515-A3BBFC387D9D}"/>
              </a:ext>
            </a:extLst>
          </p:cNvPr>
          <p:cNvPicPr>
            <a:picLocks noChangeAspect="1"/>
          </p:cNvPicPr>
          <p:nvPr/>
        </p:nvPicPr>
        <p:blipFill>
          <a:blip r:embed="rId4"/>
          <a:stretch>
            <a:fillRect/>
          </a:stretch>
        </p:blipFill>
        <p:spPr>
          <a:xfrm>
            <a:off x="462708" y="5517409"/>
            <a:ext cx="1615580" cy="1030313"/>
          </a:xfrm>
          <a:prstGeom prst="rect">
            <a:avLst/>
          </a:prstGeom>
        </p:spPr>
      </p:pic>
      <p:sp>
        <p:nvSpPr>
          <p:cNvPr id="7" name="TextBox 6">
            <a:extLst>
              <a:ext uri="{FF2B5EF4-FFF2-40B4-BE49-F238E27FC236}">
                <a16:creationId xmlns:a16="http://schemas.microsoft.com/office/drawing/2014/main" id="{649962CF-A7CA-4338-ADBA-300EE13D68A1}"/>
              </a:ext>
            </a:extLst>
          </p:cNvPr>
          <p:cNvSpPr txBox="1"/>
          <p:nvPr/>
        </p:nvSpPr>
        <p:spPr>
          <a:xfrm>
            <a:off x="9781890" y="5801732"/>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8" name="Title 1">
            <a:extLst>
              <a:ext uri="{FF2B5EF4-FFF2-40B4-BE49-F238E27FC236}">
                <a16:creationId xmlns:a16="http://schemas.microsoft.com/office/drawing/2014/main" id="{655EB35F-A4FE-4548-BD76-E9D40A80B8BA}"/>
              </a:ext>
            </a:extLst>
          </p:cNvPr>
          <p:cNvSpPr txBox="1">
            <a:spLocks/>
          </p:cNvSpPr>
          <p:nvPr/>
        </p:nvSpPr>
        <p:spPr>
          <a:xfrm>
            <a:off x="663710" y="499193"/>
            <a:ext cx="6400800" cy="78221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spc="60" baseline="0">
                <a:solidFill>
                  <a:schemeClr val="accent5"/>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t>CQR Key Dates</a:t>
            </a:r>
          </a:p>
        </p:txBody>
      </p:sp>
      <p:sp>
        <p:nvSpPr>
          <p:cNvPr id="9" name="Content Placeholder 8">
            <a:extLst>
              <a:ext uri="{FF2B5EF4-FFF2-40B4-BE49-F238E27FC236}">
                <a16:creationId xmlns:a16="http://schemas.microsoft.com/office/drawing/2014/main" id="{9841B5DA-43CB-44AC-8A02-BFD6926F6A04}"/>
              </a:ext>
            </a:extLst>
          </p:cNvPr>
          <p:cNvSpPr txBox="1">
            <a:spLocks/>
          </p:cNvSpPr>
          <p:nvPr/>
        </p:nvSpPr>
        <p:spPr>
          <a:xfrm>
            <a:off x="663710" y="1646529"/>
            <a:ext cx="10700975" cy="4094827"/>
          </a:xfrm>
          <a:prstGeom prst="rect">
            <a:avLst/>
          </a:prstGeom>
        </p:spPr>
        <p:txBody>
          <a:bodyPr vert="horz" lIns="91440" tIns="45720" rIns="91440" bIns="45720" rtlCol="0">
            <a:normAutofit/>
          </a:bodyPr>
          <a:lstStyle>
            <a:lvl1pPr marL="0" indent="0" algn="l" defTabSz="914400" rtl="0" eaLnBrk="1" latinLnBrk="0" hangingPunct="1">
              <a:lnSpc>
                <a:spcPts val="1750"/>
              </a:lnSpc>
              <a:spcBef>
                <a:spcPts val="1000"/>
              </a:spcBef>
              <a:buFont typeface="Arial" panose="020B0604020202020204" pitchFamily="34" charset="0"/>
              <a:buNone/>
              <a:defRPr sz="1400" b="0" kern="1200" spc="-20" baseline="0">
                <a:solidFill>
                  <a:schemeClr val="tx1"/>
                </a:solidFill>
                <a:latin typeface="+mn-lt"/>
                <a:ea typeface="+mn-ea"/>
                <a:cs typeface="+mn-cs"/>
              </a:defRPr>
            </a:lvl1pPr>
            <a:lvl2pPr marL="0" indent="0" algn="l" defTabSz="914400" rtl="0" eaLnBrk="1" latinLnBrk="0" hangingPunct="1">
              <a:lnSpc>
                <a:spcPct val="100000"/>
              </a:lnSpc>
              <a:spcBef>
                <a:spcPts val="600"/>
              </a:spcBef>
              <a:buFont typeface="Arial" panose="020B0604020202020204" pitchFamily="34" charset="0"/>
              <a:buNone/>
              <a:defRPr sz="1200" kern="1200" spc="-20" baseline="0">
                <a:solidFill>
                  <a:schemeClr val="tx1"/>
                </a:solidFill>
                <a:latin typeface="+mn-lt"/>
                <a:ea typeface="+mn-ea"/>
                <a:cs typeface="+mn-cs"/>
              </a:defRPr>
            </a:lvl2pPr>
            <a:lvl3pPr marL="17145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3pPr>
            <a:lvl4pPr marL="34290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4pPr>
            <a:lvl5pPr marL="571500" indent="-22860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base" latinLnBrk="0" hangingPunct="1">
              <a:lnSpc>
                <a:spcPts val="1750"/>
              </a:lnSpc>
              <a:spcBef>
                <a:spcPts val="1000"/>
              </a:spcBef>
              <a:spcAft>
                <a:spcPts val="0"/>
              </a:spcAft>
              <a:buClrTx/>
              <a:buSzTx/>
              <a:buFont typeface="Wingdings" panose="05000000000000000000" pitchFamily="2" charset="2"/>
              <a:buChar char="ü"/>
              <a:tabLst/>
              <a:defRPr/>
            </a:pPr>
            <a:r>
              <a:rPr kumimoji="0" lang="en-US" sz="1800" b="1" i="0" u="none" strike="noStrike" kern="1200" cap="none" spc="-20" normalizeH="0" baseline="0" noProof="0" dirty="0">
                <a:ln>
                  <a:noFill/>
                </a:ln>
                <a:solidFill>
                  <a:sysClr val="windowText" lastClr="000000"/>
                </a:solidFill>
                <a:effectLst/>
                <a:uLnTx/>
                <a:uFillTx/>
                <a:latin typeface="Gotham Book"/>
                <a:ea typeface="+mn-ea"/>
                <a:cs typeface="+mn-cs"/>
              </a:rPr>
              <a:t>December 2021</a:t>
            </a: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 </a:t>
            </a:r>
            <a:r>
              <a:rPr lang="en-US" sz="1800" dirty="0">
                <a:solidFill>
                  <a:sysClr val="windowText" lastClr="000000"/>
                </a:solidFill>
                <a:latin typeface="Gotham Book"/>
              </a:rPr>
              <a:t>The </a:t>
            </a: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Census Bureau sent a message to the tribal chairpersons and highest elected officials at tribal, state, and local governments who are eligible to file a CQR case.</a:t>
            </a:r>
            <a:endParaRPr kumimoji="0" lang="en-US" sz="1800" b="1" i="0" u="none" strike="noStrike" kern="1200" cap="none" spc="-20" normalizeH="0" baseline="0" noProof="0" dirty="0">
              <a:ln>
                <a:noFill/>
              </a:ln>
              <a:solidFill>
                <a:sysClr val="windowText" lastClr="000000"/>
              </a:solidFill>
              <a:effectLst/>
              <a:uLnTx/>
              <a:uFillTx/>
              <a:latin typeface="Gotham Book"/>
              <a:ea typeface="+mn-ea"/>
              <a:cs typeface="+mn-cs"/>
            </a:endParaRPr>
          </a:p>
          <a:p>
            <a:pPr marL="285750" marR="0" lvl="0" indent="-285750" algn="l" defTabSz="914400" rtl="0" eaLnBrk="1" fontAlgn="base" latinLnBrk="0" hangingPunct="1">
              <a:lnSpc>
                <a:spcPts val="1750"/>
              </a:lnSpc>
              <a:spcBef>
                <a:spcPts val="1000"/>
              </a:spcBef>
              <a:spcAft>
                <a:spcPts val="0"/>
              </a:spcAft>
              <a:buClrTx/>
              <a:buSzTx/>
              <a:buFont typeface="Wingdings" panose="05000000000000000000" pitchFamily="2" charset="2"/>
              <a:buChar char="ü"/>
              <a:tabLst/>
              <a:defRPr/>
            </a:pPr>
            <a:r>
              <a:rPr kumimoji="0" lang="en-US" sz="1800" b="1" i="0" u="none" strike="noStrike" kern="1200" cap="none" spc="-20" normalizeH="0" baseline="0" noProof="0" dirty="0">
                <a:ln>
                  <a:noFill/>
                </a:ln>
                <a:solidFill>
                  <a:sysClr val="windowText" lastClr="000000"/>
                </a:solidFill>
                <a:effectLst/>
                <a:uLnTx/>
                <a:uFillTx/>
                <a:latin typeface="Gotham Book"/>
                <a:ea typeface="+mn-ea"/>
                <a:cs typeface="+mn-cs"/>
              </a:rPr>
              <a:t>January 2022</a:t>
            </a: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 Census Bureau </a:t>
            </a:r>
            <a:r>
              <a:rPr lang="en-US" sz="1800" dirty="0">
                <a:solidFill>
                  <a:sysClr val="windowText" lastClr="000000"/>
                </a:solidFill>
                <a:latin typeface="Gotham Book"/>
              </a:rPr>
              <a:t>began</a:t>
            </a: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 processing CQR cases from eligible tribal, state, and local governments, researching the census enumeration records from each GU.</a:t>
            </a:r>
          </a:p>
          <a:p>
            <a:pPr marL="285750" marR="0" lvl="0" indent="-285750" algn="l" defTabSz="914400" rtl="0" eaLnBrk="1" fontAlgn="base" latinLnBrk="0" hangingPunct="1">
              <a:lnSpc>
                <a:spcPts val="1750"/>
              </a:lnSpc>
              <a:spcBef>
                <a:spcPts val="1000"/>
              </a:spcBef>
              <a:spcAft>
                <a:spcPts val="0"/>
              </a:spcAft>
              <a:buClrTx/>
              <a:buSzTx/>
              <a:buFont typeface="Courier New" panose="02070309020205020404" pitchFamily="49" charset="0"/>
              <a:buChar char="o"/>
              <a:tabLst/>
              <a:defRPr/>
            </a:pPr>
            <a:r>
              <a:rPr kumimoji="0" lang="en-US" sz="1800" b="1" i="0" u="none" strike="noStrike" kern="1200" cap="none" spc="-20" normalizeH="0" baseline="0" noProof="0" dirty="0">
                <a:ln>
                  <a:noFill/>
                </a:ln>
                <a:solidFill>
                  <a:sysClr val="windowText" lastClr="000000"/>
                </a:solidFill>
                <a:effectLst/>
                <a:uLnTx/>
                <a:uFillTx/>
                <a:latin typeface="Gotham Book"/>
                <a:ea typeface="+mn-ea"/>
                <a:cs typeface="+mn-cs"/>
              </a:rPr>
              <a:t>June 30, 2023</a:t>
            </a: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 The Census Bureau stops accepting CQR cases.</a:t>
            </a:r>
          </a:p>
          <a:p>
            <a:pPr marL="285750" marR="0" lvl="0" indent="-285750" algn="l" defTabSz="914400" rtl="0" eaLnBrk="1" fontAlgn="base" latinLnBrk="0" hangingPunct="1">
              <a:lnSpc>
                <a:spcPts val="1750"/>
              </a:lnSpc>
              <a:spcBef>
                <a:spcPts val="1000"/>
              </a:spcBef>
              <a:spcAft>
                <a:spcPts val="0"/>
              </a:spcAft>
              <a:buClrTx/>
              <a:buSzTx/>
              <a:buFont typeface="Courier New" panose="02070309020205020404" pitchFamily="49" charset="0"/>
              <a:buChar char="o"/>
              <a:tabLst/>
              <a:defRPr/>
            </a:pPr>
            <a:r>
              <a:rPr kumimoji="0" lang="en-US" sz="1800" b="1" i="0" u="none" strike="noStrike" kern="1200" cap="none" spc="-20" normalizeH="0" baseline="0" noProof="0" dirty="0">
                <a:ln>
                  <a:noFill/>
                </a:ln>
                <a:solidFill>
                  <a:sysClr val="windowText" lastClr="000000"/>
                </a:solidFill>
                <a:effectLst/>
                <a:uLnTx/>
                <a:uFillTx/>
                <a:latin typeface="Gotham Book"/>
                <a:ea typeface="+mn-ea"/>
                <a:cs typeface="+mn-cs"/>
              </a:rPr>
              <a:t>September 30, 2023</a:t>
            </a: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 Deadline for the Census Bureau to provide results to impacted GUs.</a:t>
            </a:r>
          </a:p>
        </p:txBody>
      </p:sp>
    </p:spTree>
    <p:extLst>
      <p:ext uri="{BB962C8B-B14F-4D97-AF65-F5344CB8AC3E}">
        <p14:creationId xmlns:p14="http://schemas.microsoft.com/office/powerpoint/2010/main" val="4183356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7570376-6809-4E66-BCF6-7CDA3530226F}"/>
              </a:ext>
            </a:extLst>
          </p:cNvPr>
          <p:cNvPicPr>
            <a:picLocks noChangeAspect="1"/>
          </p:cNvPicPr>
          <p:nvPr/>
        </p:nvPicPr>
        <p:blipFill>
          <a:blip r:embed="rId3"/>
          <a:stretch>
            <a:fillRect/>
          </a:stretch>
        </p:blipFill>
        <p:spPr>
          <a:xfrm>
            <a:off x="0" y="-17223"/>
            <a:ext cx="12192000" cy="6875223"/>
          </a:xfrm>
          <a:prstGeom prst="rect">
            <a:avLst/>
          </a:prstGeom>
        </p:spPr>
      </p:pic>
      <p:sp>
        <p:nvSpPr>
          <p:cNvPr id="5" name="TextBox 4">
            <a:extLst>
              <a:ext uri="{FF2B5EF4-FFF2-40B4-BE49-F238E27FC236}">
                <a16:creationId xmlns:a16="http://schemas.microsoft.com/office/drawing/2014/main" id="{E2DD4F99-9A1E-40B3-B3D4-8C3F53F0B43E}"/>
              </a:ext>
            </a:extLst>
          </p:cNvPr>
          <p:cNvSpPr txBox="1"/>
          <p:nvPr/>
        </p:nvSpPr>
        <p:spPr>
          <a:xfrm>
            <a:off x="708752" y="5005243"/>
            <a:ext cx="5670014" cy="369332"/>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6" name="Picture 5">
            <a:extLst>
              <a:ext uri="{FF2B5EF4-FFF2-40B4-BE49-F238E27FC236}">
                <a16:creationId xmlns:a16="http://schemas.microsoft.com/office/drawing/2014/main" id="{8A0BA4D4-BB0B-43DE-A515-A3BBFC387D9D}"/>
              </a:ext>
            </a:extLst>
          </p:cNvPr>
          <p:cNvPicPr>
            <a:picLocks noChangeAspect="1"/>
          </p:cNvPicPr>
          <p:nvPr/>
        </p:nvPicPr>
        <p:blipFill>
          <a:blip r:embed="rId4"/>
          <a:stretch>
            <a:fillRect/>
          </a:stretch>
        </p:blipFill>
        <p:spPr>
          <a:xfrm>
            <a:off x="462708" y="5517409"/>
            <a:ext cx="1615580" cy="1030313"/>
          </a:xfrm>
          <a:prstGeom prst="rect">
            <a:avLst/>
          </a:prstGeom>
        </p:spPr>
      </p:pic>
      <p:sp>
        <p:nvSpPr>
          <p:cNvPr id="7" name="TextBox 6">
            <a:extLst>
              <a:ext uri="{FF2B5EF4-FFF2-40B4-BE49-F238E27FC236}">
                <a16:creationId xmlns:a16="http://schemas.microsoft.com/office/drawing/2014/main" id="{649962CF-A7CA-4338-ADBA-300EE13D68A1}"/>
              </a:ext>
            </a:extLst>
          </p:cNvPr>
          <p:cNvSpPr txBox="1"/>
          <p:nvPr/>
        </p:nvSpPr>
        <p:spPr>
          <a:xfrm>
            <a:off x="9781890" y="5801732"/>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8" name="Title 1">
            <a:extLst>
              <a:ext uri="{FF2B5EF4-FFF2-40B4-BE49-F238E27FC236}">
                <a16:creationId xmlns:a16="http://schemas.microsoft.com/office/drawing/2014/main" id="{8C1D0B70-BCCC-4BD8-BC78-FB8F43343547}"/>
              </a:ext>
            </a:extLst>
          </p:cNvPr>
          <p:cNvSpPr txBox="1">
            <a:spLocks/>
          </p:cNvSpPr>
          <p:nvPr/>
        </p:nvSpPr>
        <p:spPr>
          <a:xfrm>
            <a:off x="666567" y="97977"/>
            <a:ext cx="9261203" cy="132556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spc="60" baseline="0">
                <a:solidFill>
                  <a:schemeClr val="accent5"/>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t>Current Status</a:t>
            </a:r>
          </a:p>
        </p:txBody>
      </p:sp>
      <p:sp>
        <p:nvSpPr>
          <p:cNvPr id="9" name="Content Placeholder 8">
            <a:extLst>
              <a:ext uri="{FF2B5EF4-FFF2-40B4-BE49-F238E27FC236}">
                <a16:creationId xmlns:a16="http://schemas.microsoft.com/office/drawing/2014/main" id="{A6D913CE-3900-4038-8C82-2E5AE8AD40AD}"/>
              </a:ext>
            </a:extLst>
          </p:cNvPr>
          <p:cNvSpPr txBox="1">
            <a:spLocks/>
          </p:cNvSpPr>
          <p:nvPr/>
        </p:nvSpPr>
        <p:spPr>
          <a:xfrm>
            <a:off x="702851" y="1423539"/>
            <a:ext cx="10129990" cy="4454747"/>
          </a:xfrm>
          <a:prstGeom prst="rect">
            <a:avLst/>
          </a:prstGeom>
        </p:spPr>
        <p:txBody>
          <a:bodyPr vert="horz" lIns="91440" tIns="45720" rIns="91440" bIns="45720" rtlCol="0">
            <a:normAutofit/>
          </a:bodyPr>
          <a:lstStyle>
            <a:lvl1pPr marL="0" indent="0" algn="l" defTabSz="914400" rtl="0" eaLnBrk="1" latinLnBrk="0" hangingPunct="1">
              <a:lnSpc>
                <a:spcPts val="1750"/>
              </a:lnSpc>
              <a:spcBef>
                <a:spcPts val="1000"/>
              </a:spcBef>
              <a:buFont typeface="Arial" panose="020B0604020202020204" pitchFamily="34" charset="0"/>
              <a:buNone/>
              <a:defRPr sz="1400" b="0" kern="1200" spc="-20" baseline="0">
                <a:solidFill>
                  <a:schemeClr val="tx1"/>
                </a:solidFill>
                <a:latin typeface="+mn-lt"/>
                <a:ea typeface="+mn-ea"/>
                <a:cs typeface="+mn-cs"/>
              </a:defRPr>
            </a:lvl1pPr>
            <a:lvl2pPr marL="0" indent="0" algn="l" defTabSz="914400" rtl="0" eaLnBrk="1" latinLnBrk="0" hangingPunct="1">
              <a:lnSpc>
                <a:spcPct val="100000"/>
              </a:lnSpc>
              <a:spcBef>
                <a:spcPts val="600"/>
              </a:spcBef>
              <a:buFont typeface="Arial" panose="020B0604020202020204" pitchFamily="34" charset="0"/>
              <a:buNone/>
              <a:defRPr sz="1200" kern="1200" spc="-20" baseline="0">
                <a:solidFill>
                  <a:schemeClr val="tx1"/>
                </a:solidFill>
                <a:latin typeface="+mn-lt"/>
                <a:ea typeface="+mn-ea"/>
                <a:cs typeface="+mn-cs"/>
              </a:defRPr>
            </a:lvl2pPr>
            <a:lvl3pPr marL="17145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3pPr>
            <a:lvl4pPr marL="34290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4pPr>
            <a:lvl5pPr marL="571500" indent="-22860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endParaRPr kumimoji="0" lang="en-US" sz="1600" b="0" i="0" u="none" strike="noStrike" kern="1200" cap="none" spc="-20" normalizeH="0" baseline="0" noProof="0" dirty="0">
              <a:ln>
                <a:noFill/>
              </a:ln>
              <a:solidFill>
                <a:sysClr val="windowText" lastClr="000000"/>
              </a:solidFill>
              <a:effectLst/>
              <a:uLnTx/>
              <a:uFillTx/>
              <a:latin typeface="Gotham Book"/>
              <a:ea typeface="+mn-ea"/>
              <a:cs typeface="+mn-cs"/>
            </a:endParaRPr>
          </a:p>
        </p:txBody>
      </p:sp>
      <p:graphicFrame>
        <p:nvGraphicFramePr>
          <p:cNvPr id="10" name="Table 5">
            <a:extLst>
              <a:ext uri="{FF2B5EF4-FFF2-40B4-BE49-F238E27FC236}">
                <a16:creationId xmlns:a16="http://schemas.microsoft.com/office/drawing/2014/main" id="{FC53F791-3162-4CD7-9FE6-6129FC64587E}"/>
              </a:ext>
            </a:extLst>
          </p:cNvPr>
          <p:cNvGraphicFramePr>
            <a:graphicFrameLocks/>
          </p:cNvGraphicFramePr>
          <p:nvPr>
            <p:extLst>
              <p:ext uri="{D42A27DB-BD31-4B8C-83A1-F6EECF244321}">
                <p14:modId xmlns:p14="http://schemas.microsoft.com/office/powerpoint/2010/main" val="1118308368"/>
              </p:ext>
            </p:extLst>
          </p:nvPr>
        </p:nvGraphicFramePr>
        <p:xfrm>
          <a:off x="2278137" y="1649452"/>
          <a:ext cx="6979418" cy="22250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463577171"/>
                    </a:ext>
                  </a:extLst>
                </a:gridCol>
                <a:gridCol w="1721618">
                  <a:extLst>
                    <a:ext uri="{9D8B030D-6E8A-4147-A177-3AD203B41FA5}">
                      <a16:colId xmlns:a16="http://schemas.microsoft.com/office/drawing/2014/main" val="2397170295"/>
                    </a:ext>
                  </a:extLst>
                </a:gridCol>
              </a:tblGrid>
              <a:tr h="370840">
                <a:tc>
                  <a:txBody>
                    <a:bodyPr/>
                    <a:lstStyle/>
                    <a:p>
                      <a:pPr algn="ctr"/>
                      <a:r>
                        <a:rPr lang="en-US" dirty="0"/>
                        <a:t>Case Status</a:t>
                      </a:r>
                    </a:p>
                  </a:txBody>
                  <a:tcPr/>
                </a:tc>
                <a:tc>
                  <a:txBody>
                    <a:bodyPr/>
                    <a:lstStyle/>
                    <a:p>
                      <a:pPr algn="ctr"/>
                      <a:r>
                        <a:rPr lang="en-US" dirty="0"/>
                        <a:t>Total</a:t>
                      </a:r>
                    </a:p>
                  </a:txBody>
                  <a:tcPr/>
                </a:tc>
                <a:extLst>
                  <a:ext uri="{0D108BD9-81ED-4DB2-BD59-A6C34878D82A}">
                    <a16:rowId xmlns:a16="http://schemas.microsoft.com/office/drawing/2014/main" val="3268814308"/>
                  </a:ext>
                </a:extLst>
              </a:tr>
              <a:tr h="370840">
                <a:tc>
                  <a:txBody>
                    <a:bodyPr/>
                    <a:lstStyle/>
                    <a:p>
                      <a:r>
                        <a:rPr lang="en-US" dirty="0"/>
                        <a:t>Cases Received</a:t>
                      </a:r>
                    </a:p>
                  </a:txBody>
                  <a:tcPr/>
                </a:tc>
                <a:tc>
                  <a:txBody>
                    <a:bodyPr/>
                    <a:lstStyle/>
                    <a:p>
                      <a:pPr algn="ctr"/>
                      <a:r>
                        <a:rPr lang="en-US" dirty="0"/>
                        <a:t>49</a:t>
                      </a:r>
                    </a:p>
                  </a:txBody>
                  <a:tcPr/>
                </a:tc>
                <a:extLst>
                  <a:ext uri="{0D108BD9-81ED-4DB2-BD59-A6C34878D82A}">
                    <a16:rowId xmlns:a16="http://schemas.microsoft.com/office/drawing/2014/main" val="1664091946"/>
                  </a:ext>
                </a:extLst>
              </a:tr>
              <a:tr h="370840">
                <a:tc>
                  <a:txBody>
                    <a:bodyPr/>
                    <a:lstStyle/>
                    <a:p>
                      <a:r>
                        <a:rPr lang="en-US" dirty="0"/>
                        <a:t>Cases Under Scope Review</a:t>
                      </a:r>
                    </a:p>
                  </a:txBody>
                  <a:tcPr/>
                </a:tc>
                <a:tc>
                  <a:txBody>
                    <a:bodyPr/>
                    <a:lstStyle/>
                    <a:p>
                      <a:pPr algn="ctr"/>
                      <a:r>
                        <a:rPr lang="en-US" dirty="0"/>
                        <a:t>10</a:t>
                      </a:r>
                    </a:p>
                  </a:txBody>
                  <a:tcPr/>
                </a:tc>
                <a:extLst>
                  <a:ext uri="{0D108BD9-81ED-4DB2-BD59-A6C34878D82A}">
                    <a16:rowId xmlns:a16="http://schemas.microsoft.com/office/drawing/2014/main" val="990733317"/>
                  </a:ext>
                </a:extLst>
              </a:tr>
              <a:tr h="370840">
                <a:tc>
                  <a:txBody>
                    <a:bodyPr/>
                    <a:lstStyle/>
                    <a:p>
                      <a:r>
                        <a:rPr lang="en-US" dirty="0">
                          <a:solidFill>
                            <a:schemeClr val="tx1"/>
                          </a:solidFill>
                        </a:rPr>
                        <a:t>Closed Due to Incomplete Documentation</a:t>
                      </a:r>
                    </a:p>
                  </a:txBody>
                  <a:tcPr/>
                </a:tc>
                <a:tc>
                  <a:txBody>
                    <a:bodyPr/>
                    <a:lstStyle/>
                    <a:p>
                      <a:pPr algn="ctr"/>
                      <a:r>
                        <a:rPr lang="en-US" dirty="0"/>
                        <a:t>6</a:t>
                      </a:r>
                    </a:p>
                  </a:txBody>
                  <a:tcPr/>
                </a:tc>
                <a:extLst>
                  <a:ext uri="{0D108BD9-81ED-4DB2-BD59-A6C34878D82A}">
                    <a16:rowId xmlns:a16="http://schemas.microsoft.com/office/drawing/2014/main" val="818283622"/>
                  </a:ext>
                </a:extLst>
              </a:tr>
              <a:tr h="370840">
                <a:tc>
                  <a:txBody>
                    <a:bodyPr/>
                    <a:lstStyle/>
                    <a:p>
                      <a:r>
                        <a:rPr lang="en-US" dirty="0">
                          <a:solidFill>
                            <a:schemeClr val="tx1"/>
                          </a:solidFill>
                        </a:rPr>
                        <a:t>Withdrawn Cases</a:t>
                      </a:r>
                    </a:p>
                  </a:txBody>
                  <a:tcPr/>
                </a:tc>
                <a:tc>
                  <a:txBody>
                    <a:bodyPr/>
                    <a:lstStyle/>
                    <a:p>
                      <a:pPr algn="ctr"/>
                      <a:r>
                        <a:rPr lang="en-US" dirty="0"/>
                        <a:t>3</a:t>
                      </a:r>
                    </a:p>
                  </a:txBody>
                  <a:tcPr/>
                </a:tc>
                <a:extLst>
                  <a:ext uri="{0D108BD9-81ED-4DB2-BD59-A6C34878D82A}">
                    <a16:rowId xmlns:a16="http://schemas.microsoft.com/office/drawing/2014/main" val="3069753491"/>
                  </a:ext>
                </a:extLst>
              </a:tr>
              <a:tr h="370840">
                <a:tc>
                  <a:txBody>
                    <a:bodyPr/>
                    <a:lstStyle/>
                    <a:p>
                      <a:r>
                        <a:rPr lang="en-US" dirty="0"/>
                        <a:t>In-Scope Cases</a:t>
                      </a:r>
                    </a:p>
                  </a:txBody>
                  <a:tcPr/>
                </a:tc>
                <a:tc>
                  <a:txBody>
                    <a:bodyPr/>
                    <a:lstStyle/>
                    <a:p>
                      <a:pPr algn="ctr"/>
                      <a:r>
                        <a:rPr lang="en-US" dirty="0"/>
                        <a:t>30</a:t>
                      </a:r>
                    </a:p>
                  </a:txBody>
                  <a:tcPr/>
                </a:tc>
                <a:extLst>
                  <a:ext uri="{0D108BD9-81ED-4DB2-BD59-A6C34878D82A}">
                    <a16:rowId xmlns:a16="http://schemas.microsoft.com/office/drawing/2014/main" val="1825197703"/>
                  </a:ext>
                </a:extLst>
              </a:tr>
            </a:tbl>
          </a:graphicData>
        </a:graphic>
      </p:graphicFrame>
    </p:spTree>
    <p:extLst>
      <p:ext uri="{BB962C8B-B14F-4D97-AF65-F5344CB8AC3E}">
        <p14:creationId xmlns:p14="http://schemas.microsoft.com/office/powerpoint/2010/main" val="116211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7570376-6809-4E66-BCF6-7CDA3530226F}"/>
              </a:ext>
            </a:extLst>
          </p:cNvPr>
          <p:cNvPicPr>
            <a:picLocks noChangeAspect="1"/>
          </p:cNvPicPr>
          <p:nvPr/>
        </p:nvPicPr>
        <p:blipFill>
          <a:blip r:embed="rId2"/>
          <a:stretch>
            <a:fillRect/>
          </a:stretch>
        </p:blipFill>
        <p:spPr>
          <a:xfrm>
            <a:off x="0" y="-17223"/>
            <a:ext cx="12192000" cy="6875223"/>
          </a:xfrm>
          <a:prstGeom prst="rect">
            <a:avLst/>
          </a:prstGeom>
        </p:spPr>
      </p:pic>
      <p:sp>
        <p:nvSpPr>
          <p:cNvPr id="5" name="TextBox 4">
            <a:extLst>
              <a:ext uri="{FF2B5EF4-FFF2-40B4-BE49-F238E27FC236}">
                <a16:creationId xmlns:a16="http://schemas.microsoft.com/office/drawing/2014/main" id="{E2DD4F99-9A1E-40B3-B3D4-8C3F53F0B43E}"/>
              </a:ext>
            </a:extLst>
          </p:cNvPr>
          <p:cNvSpPr txBox="1"/>
          <p:nvPr/>
        </p:nvSpPr>
        <p:spPr>
          <a:xfrm>
            <a:off x="708752" y="5005243"/>
            <a:ext cx="5670014" cy="369332"/>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6" name="Picture 5">
            <a:extLst>
              <a:ext uri="{FF2B5EF4-FFF2-40B4-BE49-F238E27FC236}">
                <a16:creationId xmlns:a16="http://schemas.microsoft.com/office/drawing/2014/main" id="{8A0BA4D4-BB0B-43DE-A515-A3BBFC387D9D}"/>
              </a:ext>
            </a:extLst>
          </p:cNvPr>
          <p:cNvPicPr>
            <a:picLocks noChangeAspect="1"/>
          </p:cNvPicPr>
          <p:nvPr/>
        </p:nvPicPr>
        <p:blipFill>
          <a:blip r:embed="rId3"/>
          <a:stretch>
            <a:fillRect/>
          </a:stretch>
        </p:blipFill>
        <p:spPr>
          <a:xfrm>
            <a:off x="462708" y="5517409"/>
            <a:ext cx="1615580" cy="1030313"/>
          </a:xfrm>
          <a:prstGeom prst="rect">
            <a:avLst/>
          </a:prstGeom>
        </p:spPr>
      </p:pic>
      <p:sp>
        <p:nvSpPr>
          <p:cNvPr id="7" name="TextBox 6">
            <a:extLst>
              <a:ext uri="{FF2B5EF4-FFF2-40B4-BE49-F238E27FC236}">
                <a16:creationId xmlns:a16="http://schemas.microsoft.com/office/drawing/2014/main" id="{649962CF-A7CA-4338-ADBA-300EE13D68A1}"/>
              </a:ext>
            </a:extLst>
          </p:cNvPr>
          <p:cNvSpPr txBox="1"/>
          <p:nvPr/>
        </p:nvSpPr>
        <p:spPr>
          <a:xfrm>
            <a:off x="9781890" y="5801732"/>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8" name="Title 1">
            <a:extLst>
              <a:ext uri="{FF2B5EF4-FFF2-40B4-BE49-F238E27FC236}">
                <a16:creationId xmlns:a16="http://schemas.microsoft.com/office/drawing/2014/main" id="{54ED2706-9A45-4379-B4BC-A50D49AA5EA2}"/>
              </a:ext>
            </a:extLst>
          </p:cNvPr>
          <p:cNvSpPr txBox="1">
            <a:spLocks/>
          </p:cNvSpPr>
          <p:nvPr/>
        </p:nvSpPr>
        <p:spPr>
          <a:xfrm>
            <a:off x="543529" y="527664"/>
            <a:ext cx="9261203" cy="68131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spc="60" baseline="0">
                <a:solidFill>
                  <a:schemeClr val="accent5"/>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t>Questions?</a:t>
            </a:r>
          </a:p>
        </p:txBody>
      </p:sp>
      <p:sp>
        <p:nvSpPr>
          <p:cNvPr id="9" name="Content Placeholder 8">
            <a:extLst>
              <a:ext uri="{FF2B5EF4-FFF2-40B4-BE49-F238E27FC236}">
                <a16:creationId xmlns:a16="http://schemas.microsoft.com/office/drawing/2014/main" id="{C2A4B23D-410E-41FB-8674-114AF473B221}"/>
              </a:ext>
            </a:extLst>
          </p:cNvPr>
          <p:cNvSpPr txBox="1">
            <a:spLocks/>
          </p:cNvSpPr>
          <p:nvPr/>
        </p:nvSpPr>
        <p:spPr>
          <a:xfrm>
            <a:off x="543529" y="4149564"/>
            <a:ext cx="6070464" cy="2735689"/>
          </a:xfrm>
          <a:prstGeom prst="rect">
            <a:avLst/>
          </a:prstGeom>
        </p:spPr>
        <p:txBody>
          <a:bodyPr vert="horz" lIns="91440" tIns="45720" rIns="91440" bIns="45720" rtlCol="0">
            <a:normAutofit/>
          </a:bodyPr>
          <a:lstStyle>
            <a:lvl1pPr marL="0" indent="0" algn="l" defTabSz="914400" rtl="0" eaLnBrk="1" latinLnBrk="0" hangingPunct="1">
              <a:lnSpc>
                <a:spcPts val="1750"/>
              </a:lnSpc>
              <a:spcBef>
                <a:spcPts val="1000"/>
              </a:spcBef>
              <a:buFont typeface="Arial" panose="020B0604020202020204" pitchFamily="34" charset="0"/>
              <a:buNone/>
              <a:defRPr sz="1400" b="0" kern="1200" spc="-20" baseline="0">
                <a:solidFill>
                  <a:schemeClr val="tx1"/>
                </a:solidFill>
                <a:latin typeface="+mn-lt"/>
                <a:ea typeface="+mn-ea"/>
                <a:cs typeface="+mn-cs"/>
              </a:defRPr>
            </a:lvl1pPr>
            <a:lvl2pPr marL="0" indent="0" algn="l" defTabSz="914400" rtl="0" eaLnBrk="1" latinLnBrk="0" hangingPunct="1">
              <a:lnSpc>
                <a:spcPct val="100000"/>
              </a:lnSpc>
              <a:spcBef>
                <a:spcPts val="600"/>
              </a:spcBef>
              <a:buFont typeface="Arial" panose="020B0604020202020204" pitchFamily="34" charset="0"/>
              <a:buNone/>
              <a:defRPr sz="1200" kern="1200" spc="-20" baseline="0">
                <a:solidFill>
                  <a:schemeClr val="tx1"/>
                </a:solidFill>
                <a:latin typeface="+mn-lt"/>
                <a:ea typeface="+mn-ea"/>
                <a:cs typeface="+mn-cs"/>
              </a:defRPr>
            </a:lvl2pPr>
            <a:lvl3pPr marL="17145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3pPr>
            <a:lvl4pPr marL="34290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4pPr>
            <a:lvl5pPr marL="571500" indent="-22860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1750"/>
              </a:lnSpc>
              <a:spcBef>
                <a:spcPts val="1000"/>
              </a:spcBef>
              <a:spcAft>
                <a:spcPts val="0"/>
              </a:spcAft>
              <a:buClrTx/>
              <a:buSzTx/>
              <a:buFont typeface="Arial" panose="020B0604020202020204" pitchFamily="34" charset="0"/>
              <a:buNone/>
              <a:tabLst/>
              <a:defRPr/>
            </a:pP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Email: </a:t>
            </a: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hlinkClick r:id="rId4"/>
              </a:rPr>
              <a:t>dcmd.2020.cqr.submissions@census.gov</a:t>
            </a:r>
            <a:endPar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endParaRPr>
          </a:p>
          <a:p>
            <a:pPr marL="0" marR="0" lvl="0" indent="0" algn="l" defTabSz="914400" rtl="0" eaLnBrk="1" fontAlgn="auto" latinLnBrk="0" hangingPunct="1">
              <a:lnSpc>
                <a:spcPts val="1750"/>
              </a:lnSpc>
              <a:spcBef>
                <a:spcPts val="1000"/>
              </a:spcBef>
              <a:spcAft>
                <a:spcPts val="0"/>
              </a:spcAft>
              <a:buClrTx/>
              <a:buSzTx/>
              <a:buFont typeface="Arial" panose="020B0604020202020204" pitchFamily="34" charset="0"/>
              <a:buNone/>
              <a:tabLst/>
              <a:defRPr/>
            </a:pP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Phone: (888)-369-3617</a:t>
            </a:r>
          </a:p>
          <a:p>
            <a:pPr marL="0" marR="0" lvl="0" indent="0" algn="l" defTabSz="914400" rtl="0" eaLnBrk="1" fontAlgn="auto" latinLnBrk="0" hangingPunct="1">
              <a:lnSpc>
                <a:spcPts val="1750"/>
              </a:lnSpc>
              <a:spcBef>
                <a:spcPts val="1000"/>
              </a:spcBef>
              <a:spcAft>
                <a:spcPts val="0"/>
              </a:spcAft>
              <a:buClrTx/>
              <a:buSzTx/>
              <a:buFont typeface="Arial" panose="020B0604020202020204" pitchFamily="34" charset="0"/>
              <a:buNone/>
              <a:tabLst/>
              <a:defRPr/>
            </a:pPr>
            <a:endPar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endParaRPr>
          </a:p>
          <a:p>
            <a:pPr marL="0" marR="0" lvl="0" indent="0" algn="l" defTabSz="914400" rtl="0" eaLnBrk="1" fontAlgn="auto" latinLnBrk="0" hangingPunct="1">
              <a:lnSpc>
                <a:spcPts val="1750"/>
              </a:lnSpc>
              <a:spcBef>
                <a:spcPts val="1000"/>
              </a:spcBef>
              <a:spcAft>
                <a:spcPts val="0"/>
              </a:spcAft>
              <a:buClrTx/>
              <a:buSzTx/>
              <a:buFont typeface="Arial" panose="020B0604020202020204" pitchFamily="34" charset="0"/>
              <a:buNone/>
              <a:tabLst/>
              <a:defRPr/>
            </a:pPr>
            <a:r>
              <a:rPr kumimoji="0" lang="en-US" sz="1800" b="0" i="0" u="none" strike="noStrike" kern="1200" cap="none" spc="-20" normalizeH="0" baseline="0" noProof="0" dirty="0">
                <a:ln>
                  <a:noFill/>
                </a:ln>
                <a:solidFill>
                  <a:sysClr val="windowText" lastClr="000000"/>
                </a:solidFill>
                <a:effectLst/>
                <a:uLnTx/>
                <a:uFillTx/>
                <a:latin typeface="Gotham Book"/>
                <a:ea typeface="+mn-ea"/>
                <a:cs typeface="+mn-cs"/>
              </a:rPr>
              <a:t>Thank you! </a:t>
            </a:r>
          </a:p>
        </p:txBody>
      </p:sp>
      <p:sp>
        <p:nvSpPr>
          <p:cNvPr id="2" name="TextBox 1">
            <a:extLst>
              <a:ext uri="{FF2B5EF4-FFF2-40B4-BE49-F238E27FC236}">
                <a16:creationId xmlns:a16="http://schemas.microsoft.com/office/drawing/2014/main" id="{F9B08A5F-38D9-404A-84F2-500B2A07133D}"/>
              </a:ext>
            </a:extLst>
          </p:cNvPr>
          <p:cNvSpPr txBox="1"/>
          <p:nvPr/>
        </p:nvSpPr>
        <p:spPr>
          <a:xfrm>
            <a:off x="543529" y="1483425"/>
            <a:ext cx="10937816" cy="2862322"/>
          </a:xfrm>
          <a:prstGeom prst="rect">
            <a:avLst/>
          </a:prstGeom>
          <a:noFill/>
        </p:spPr>
        <p:txBody>
          <a:bodyPr wrap="square" rtlCol="0">
            <a:spAutoFit/>
          </a:bodyPr>
          <a:lstStyle/>
          <a:p>
            <a:r>
              <a:rPr lang="en-US" dirty="0"/>
              <a:t>For more information please visit:</a:t>
            </a:r>
          </a:p>
          <a:p>
            <a:endParaRPr lang="en-US" dirty="0"/>
          </a:p>
          <a:p>
            <a:pPr marL="285750" indent="-285750">
              <a:buFont typeface="Arial" panose="020B0604020202020204" pitchFamily="34" charset="0"/>
              <a:buChar char="•"/>
            </a:pPr>
            <a:r>
              <a:rPr lang="en-US" dirty="0">
                <a:solidFill>
                  <a:schemeClr val="accent1"/>
                </a:solidFill>
                <a:hlinkClick r:id="rId5">
                  <a:extLst>
                    <a:ext uri="{A12FA001-AC4F-418D-AE19-62706E023703}">
                      <ahyp:hlinkClr xmlns:ahyp="http://schemas.microsoft.com/office/drawing/2018/hyperlinkcolor" val="tx"/>
                    </a:ext>
                  </a:extLst>
                </a:hlinkClick>
              </a:rPr>
              <a:t>2020 Census Count Question Resolution Operation (CQR)</a:t>
            </a:r>
            <a:r>
              <a:rPr lang="en-US" dirty="0">
                <a:solidFill>
                  <a:schemeClr val="accent1"/>
                </a:solidFill>
              </a:rPr>
              <a:t>: </a:t>
            </a:r>
            <a:r>
              <a:rPr lang="en-US" dirty="0"/>
              <a:t>CQR website with high-level information about the operation.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hlinkClick r:id="rId6"/>
              </a:rPr>
              <a:t>CQR Case Status List</a:t>
            </a:r>
            <a:endParaRPr lang="en-US" dirty="0"/>
          </a:p>
          <a:p>
            <a:endParaRPr lang="en-US" dirty="0"/>
          </a:p>
          <a:p>
            <a:pPr marL="285750" indent="-285750">
              <a:buFont typeface="Arial" panose="020B0604020202020204" pitchFamily="34" charset="0"/>
              <a:buChar char="•"/>
            </a:pPr>
            <a:r>
              <a:rPr lang="en-US" dirty="0">
                <a:hlinkClick r:id="rId7"/>
              </a:rPr>
              <a:t>What To Consider If You See An Unexpected Census Result</a:t>
            </a:r>
            <a:endParaRPr lang="en-US" dirty="0"/>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0448726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919</TotalTime>
  <Words>647</Words>
  <Application>Microsoft Office PowerPoint</Application>
  <PresentationFormat>Widescreen</PresentationFormat>
  <Paragraphs>73</Paragraphs>
  <Slides>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Century Gothic</vt:lpstr>
      <vt:lpstr>Courier New</vt:lpstr>
      <vt:lpstr>Gotham Book</vt:lpstr>
      <vt:lpstr>Wingdings</vt:lpstr>
      <vt:lpstr>Office Theme</vt:lpstr>
      <vt:lpstr>2020 Census  Count Question Resolution  Operation (CQR)</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Y Abraham (CENSUS/PPSI FED)</dc:creator>
  <cp:lastModifiedBy>Matthew Frates (CENSUS/DCMD FED)</cp:lastModifiedBy>
  <cp:revision>45</cp:revision>
  <cp:lastPrinted>2021-10-26T17:09:02Z</cp:lastPrinted>
  <dcterms:created xsi:type="dcterms:W3CDTF">2021-08-23T11:59:29Z</dcterms:created>
  <dcterms:modified xsi:type="dcterms:W3CDTF">2022-09-15T16:33:22Z</dcterms:modified>
</cp:coreProperties>
</file>